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2B198-4C2C-477E-B14F-B6FF03CBC924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65D23-2571-4480-897D-1D696130EB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38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B39C1F20-709E-4AEA-95C1-36E4BF38DC35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 smtClean="0"/>
          </a:p>
        </p:txBody>
      </p:sp>
      <p:sp>
        <p:nvSpPr>
          <p:cNvPr id="201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6364B8CB-098C-4EAE-B059-98149FC87FFF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 smtClean="0"/>
          </a:p>
        </p:txBody>
      </p:sp>
      <p:sp>
        <p:nvSpPr>
          <p:cNvPr id="202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0517A7D2-7190-4EBD-8D97-80A8BD60554C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  <p:sp>
        <p:nvSpPr>
          <p:cNvPr id="203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E0DB5D9B-9C91-4CE9-92AA-512B5EE58084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 smtClean="0"/>
          </a:p>
        </p:txBody>
      </p:sp>
      <p:sp>
        <p:nvSpPr>
          <p:cNvPr id="204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58F44A9-4145-40F7-A54A-B8209A8F5F1C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 smtClean="0"/>
          </a:p>
        </p:txBody>
      </p:sp>
      <p:sp>
        <p:nvSpPr>
          <p:cNvPr id="205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85CC5B8-04F1-4AD0-B3F6-974655387EE2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 smtClean="0"/>
          </a:p>
        </p:txBody>
      </p:sp>
      <p:sp>
        <p:nvSpPr>
          <p:cNvPr id="206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D330103-E9D1-4A94-996C-F31C00058139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 smtClean="0"/>
          </a:p>
        </p:txBody>
      </p:sp>
      <p:sp>
        <p:nvSpPr>
          <p:cNvPr id="2078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46AA06C-EAB7-486E-AC5B-6976F3E3B717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 smtClean="0"/>
          </a:p>
        </p:txBody>
      </p:sp>
      <p:sp>
        <p:nvSpPr>
          <p:cNvPr id="208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F61A2218-6554-498D-AEFB-25DDC2708195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 smtClean="0"/>
          </a:p>
        </p:txBody>
      </p:sp>
      <p:sp>
        <p:nvSpPr>
          <p:cNvPr id="209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E56EBAFD-8913-4ED0-8CB6-6CE2884CF675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 smtClean="0"/>
          </a:p>
        </p:txBody>
      </p:sp>
      <p:sp>
        <p:nvSpPr>
          <p:cNvPr id="210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A13F3E3E-D467-42DA-94F8-93FF56D1975C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 smtClean="0"/>
          </a:p>
        </p:txBody>
      </p:sp>
      <p:sp>
        <p:nvSpPr>
          <p:cNvPr id="211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037B991-7906-4F99-9299-566710DE8307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 smtClean="0"/>
          </a:p>
        </p:txBody>
      </p:sp>
      <p:sp>
        <p:nvSpPr>
          <p:cNvPr id="2129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3232F5D2-9F53-4CA4-B5B0-6C30B8C74DFD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 smtClean="0"/>
          </a:p>
        </p:txBody>
      </p:sp>
      <p:sp>
        <p:nvSpPr>
          <p:cNvPr id="2140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FE24E215-DACC-4ABA-9518-F81AA459D356}" type="slidenum">
              <a:rPr lang="en-GB" altLang="en-US" smtClean="0"/>
              <a:pPr>
                <a:spcBef>
                  <a:spcPct val="0"/>
                </a:spcBef>
              </a:pPr>
              <a:t>15</a:t>
            </a:fld>
            <a:endParaRPr lang="en-GB" altLang="en-US" smtClean="0"/>
          </a:p>
        </p:txBody>
      </p:sp>
      <p:sp>
        <p:nvSpPr>
          <p:cNvPr id="2150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65E847D-87DC-4700-82E6-4C9AB88A0AAA}" type="slidenum">
              <a:rPr lang="en-GB" altLang="en-US" smtClean="0"/>
              <a:pPr>
                <a:spcBef>
                  <a:spcPct val="0"/>
                </a:spcBef>
              </a:pPr>
              <a:t>16</a:t>
            </a:fld>
            <a:endParaRPr lang="en-GB" altLang="en-US" smtClean="0"/>
          </a:p>
        </p:txBody>
      </p:sp>
      <p:sp>
        <p:nvSpPr>
          <p:cNvPr id="2160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61D71794-8E83-4A54-9E8D-DE957B8A361D}" type="slidenum">
              <a:rPr lang="en-GB" altLang="en-US" smtClean="0"/>
              <a:pPr>
                <a:spcBef>
                  <a:spcPct val="0"/>
                </a:spcBef>
              </a:pPr>
              <a:t>17</a:t>
            </a:fld>
            <a:endParaRPr lang="en-GB" altLang="en-US" smtClean="0"/>
          </a:p>
        </p:txBody>
      </p:sp>
      <p:sp>
        <p:nvSpPr>
          <p:cNvPr id="2170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24BB331-92C9-4822-9F77-34DAC2D2B654}" type="slidenum">
              <a:rPr lang="en-GB" altLang="en-US" smtClean="0"/>
              <a:pPr>
                <a:spcBef>
                  <a:spcPct val="0"/>
                </a:spcBef>
              </a:pPr>
              <a:t>18</a:t>
            </a:fld>
            <a:endParaRPr lang="en-GB" altLang="en-US" smtClean="0"/>
          </a:p>
        </p:txBody>
      </p:sp>
      <p:sp>
        <p:nvSpPr>
          <p:cNvPr id="218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FBEE021D-2AE4-408D-9ABC-15D7CA1C983C}" type="slidenum">
              <a:rPr lang="en-GB" altLang="en-US" smtClean="0"/>
              <a:pPr>
                <a:spcBef>
                  <a:spcPct val="0"/>
                </a:spcBef>
              </a:pPr>
              <a:t>19</a:t>
            </a:fld>
            <a:endParaRPr lang="en-GB" altLang="en-US" smtClean="0"/>
          </a:p>
        </p:txBody>
      </p:sp>
      <p:sp>
        <p:nvSpPr>
          <p:cNvPr id="2191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21" y="4343400"/>
            <a:ext cx="5485760" cy="4114800"/>
          </a:xfrm>
          <a:noFill/>
        </p:spPr>
        <p:txBody>
          <a:bodyPr/>
          <a:lstStyle/>
          <a:p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3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56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7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15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3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47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12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89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874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36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663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B54B9-9EA6-4BA7-B05C-458BA108BB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434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2224A-6661-49AD-B460-FA34C2E8DFD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D0DB6-4B8C-456A-BA22-91E79EF453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9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916113"/>
            <a:ext cx="7467600" cy="1098550"/>
          </a:xfrm>
        </p:spPr>
        <p:txBody>
          <a:bodyPr/>
          <a:lstStyle/>
          <a:p>
            <a:pPr eaLnBrk="1" hangingPunct="1"/>
            <a:r>
              <a:rPr lang="en-GB" altLang="en-US" smtClean="0"/>
              <a:t>CFE Advanced </a:t>
            </a:r>
            <a:r>
              <a:rPr lang="en-GB" altLang="en-US" dirty="0" smtClean="0"/>
              <a:t>Higher Chemistry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3500438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dirty="0" smtClean="0"/>
              <a:t>Molecular orbitals</a:t>
            </a:r>
          </a:p>
        </p:txBody>
      </p:sp>
    </p:spTree>
    <p:extLst>
      <p:ext uri="{BB962C8B-B14F-4D97-AF65-F5344CB8AC3E}">
        <p14:creationId xmlns:p14="http://schemas.microsoft.com/office/powerpoint/2010/main" val="4031166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37565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You should now be able to state: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2400" smtClean="0"/>
              <a:t>molecular bonding orbitals are formed by the overlap of orbitals from individual atoms when bonding.</a:t>
            </a:r>
          </a:p>
          <a:p>
            <a:pPr eaLnBrk="1" hangingPunct="1"/>
            <a:r>
              <a:rPr lang="en-GB" altLang="en-US" sz="2400" smtClean="0"/>
              <a:t>hybridisation occurs when different types of atomic orbitals are mixed.</a:t>
            </a:r>
          </a:p>
          <a:p>
            <a:pPr eaLnBrk="1" hangingPunct="1"/>
            <a:r>
              <a:rPr lang="en-GB" altLang="en-US" sz="2400" smtClean="0"/>
              <a:t>sigma bonds are formed when two half filled atomic orbitals overlap end-on.</a:t>
            </a:r>
          </a:p>
          <a:p>
            <a:pPr eaLnBrk="1" hangingPunct="1"/>
            <a:r>
              <a:rPr lang="en-GB" altLang="en-US" sz="2400" smtClean="0"/>
              <a:t>pi bonds are formed when two half filled atomic orbitals overlap side-on.</a:t>
            </a:r>
          </a:p>
          <a:p>
            <a:pPr eaLnBrk="1" hangingPunct="1"/>
            <a:r>
              <a:rPr lang="en-GB" altLang="en-US" sz="2400" smtClean="0"/>
              <a:t>where compounds fit onto the bonding continuum is determined by the difference in electronegativity between bonded atoms.</a:t>
            </a:r>
          </a:p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6601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Bonding in Alkanes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en-GB" altLang="en-US" smtClean="0"/>
              <a:t>Covalent bonding involves the sharing of electron. This is caused by the overlap of half-filled orbitals.</a:t>
            </a:r>
          </a:p>
          <a:p>
            <a:pPr marL="0" indent="0" algn="just" eaLnBrk="1" hangingPunct="1">
              <a:buFont typeface="Arial" charset="0"/>
              <a:buNone/>
            </a:pPr>
            <a:endParaRPr lang="en-GB" altLang="en-US" smtClean="0"/>
          </a:p>
          <a:p>
            <a:pPr marL="0" indent="0" algn="just" eaLnBrk="1" hangingPunct="1">
              <a:buFont typeface="Arial" charset="0"/>
              <a:buNone/>
            </a:pPr>
            <a:r>
              <a:rPr lang="en-GB" altLang="en-US" smtClean="0"/>
              <a:t>From standard grade, carbon always forms four bonds.</a:t>
            </a:r>
          </a:p>
          <a:p>
            <a:pPr marL="0" indent="0" eaLnBrk="1" hangingPunct="1">
              <a:buFont typeface="Arial" charset="0"/>
              <a:buNone/>
            </a:pPr>
            <a:r>
              <a:rPr lang="en-GB" altLang="en-US" smtClean="0"/>
              <a:t>	          e.g. CH</a:t>
            </a:r>
            <a:r>
              <a:rPr lang="en-GB" altLang="en-US" baseline="-25000" smtClean="0"/>
              <a:t>4</a:t>
            </a:r>
            <a:r>
              <a:rPr lang="en-GB" altLang="en-US" smtClean="0"/>
              <a:t> – methane. </a:t>
            </a:r>
          </a:p>
        </p:txBody>
      </p:sp>
    </p:spTree>
    <p:extLst>
      <p:ext uri="{BB962C8B-B14F-4D97-AF65-F5344CB8AC3E}">
        <p14:creationId xmlns:p14="http://schemas.microsoft.com/office/powerpoint/2010/main" val="2363048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Bonding in Alkanes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918450" cy="4687888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400" dirty="0" smtClean="0"/>
              <a:t>Looking at the electron arrangement of carbon 1s</a:t>
            </a:r>
            <a:r>
              <a:rPr lang="en-GB" altLang="en-US" sz="2400" baseline="30000" dirty="0" smtClean="0"/>
              <a:t>2</a:t>
            </a:r>
            <a:r>
              <a:rPr lang="en-GB" altLang="en-US" sz="2400" dirty="0" smtClean="0"/>
              <a:t> 2s</a:t>
            </a:r>
            <a:r>
              <a:rPr lang="en-GB" altLang="en-US" sz="2400" baseline="30000" dirty="0" smtClean="0"/>
              <a:t>2</a:t>
            </a:r>
            <a:r>
              <a:rPr lang="en-GB" altLang="en-US" sz="2400" dirty="0" smtClean="0"/>
              <a:t> 2p</a:t>
            </a:r>
            <a:r>
              <a:rPr lang="en-GB" altLang="en-US" sz="2400" baseline="30000" dirty="0" smtClean="0"/>
              <a:t>2</a:t>
            </a:r>
            <a:r>
              <a:rPr lang="en-GB" altLang="en-US" sz="2400" dirty="0" smtClean="0"/>
              <a:t>, there are only two half-filled orbitals. 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2400" dirty="0" smtClean="0"/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2400" dirty="0" smtClean="0"/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2400" dirty="0" smtClean="0"/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2400" dirty="0" smtClean="0"/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400" dirty="0" smtClean="0"/>
              <a:t>You might expect carbon to form 2 bonds as it only has 2 unpaired electrons.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400" dirty="0" smtClean="0"/>
              <a:t>All four bonds within a methane molecule have been measured and found to be identical, therefore each of the half-filled orbitals involved in the bonding must be </a:t>
            </a:r>
            <a:r>
              <a:rPr lang="en-GB" altLang="en-US" sz="2400" dirty="0" err="1" smtClean="0"/>
              <a:t>degenarate</a:t>
            </a:r>
            <a:r>
              <a:rPr lang="en-GB" altLang="en-US" sz="2400" dirty="0" smtClean="0"/>
              <a:t>.</a:t>
            </a:r>
          </a:p>
        </p:txBody>
      </p:sp>
      <p:graphicFrame>
        <p:nvGraphicFramePr>
          <p:cNvPr id="10244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7308850" y="260350"/>
          <a:ext cx="1384300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S ChemDraw Drawing" r:id="rId4" imgW="4787900" imgH="4991100" progId="ChemDraw.Document.4.5">
                  <p:embed/>
                </p:oleObj>
              </mc:Choice>
              <mc:Fallback>
                <p:oleObj name="CS ChemDraw Drawing" r:id="rId4" imgW="4787900" imgH="4991100" progId="ChemDraw.Document.4.5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260350"/>
                        <a:ext cx="1384300" cy="144303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5" name="Picture 4" descr="electron configuration of metha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781300"/>
            <a:ext cx="56388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200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5600" y="115888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sp</a:t>
            </a:r>
            <a:r>
              <a:rPr lang="en-GB" altLang="en-US" baseline="30000" smtClean="0"/>
              <a:t>3</a:t>
            </a:r>
            <a:r>
              <a:rPr lang="en-GB" altLang="en-US" smtClean="0"/>
              <a:t> Hybridisation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468313" y="4575175"/>
            <a:ext cx="81534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altLang="en-US" sz="2400" dirty="0">
                <a:latin typeface="+mn-lt"/>
              </a:rPr>
              <a:t>The 2s and 2p orbitals undergo hybridisation to form four new sp</a:t>
            </a:r>
            <a:r>
              <a:rPr lang="en-GB" altLang="en-US" sz="2400" baseline="30000" dirty="0">
                <a:latin typeface="+mn-lt"/>
              </a:rPr>
              <a:t>3</a:t>
            </a:r>
            <a:r>
              <a:rPr lang="en-GB" altLang="en-US" sz="2400" dirty="0">
                <a:latin typeface="+mn-lt"/>
              </a:rPr>
              <a:t> orbitals.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altLang="en-US" sz="2400" dirty="0">
                <a:latin typeface="+mn-lt"/>
              </a:rPr>
              <a:t>Each of these hybrid orbitals are known as an sp</a:t>
            </a:r>
            <a:r>
              <a:rPr lang="en-GB" altLang="en-US" sz="2400" baseline="30000" dirty="0">
                <a:latin typeface="+mn-lt"/>
              </a:rPr>
              <a:t>3</a:t>
            </a:r>
            <a:r>
              <a:rPr lang="en-GB" altLang="en-US" sz="2400" dirty="0">
                <a:latin typeface="+mn-lt"/>
              </a:rPr>
              <a:t> orbital as they are formed from one s orbital and three p orbitals.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GB" altLang="en-US" sz="2400" dirty="0">
                <a:latin typeface="+mn-lt"/>
              </a:rPr>
              <a:t>The FOUR sp</a:t>
            </a:r>
            <a:r>
              <a:rPr lang="en-GB" altLang="en-US" sz="2400" baseline="30000" dirty="0">
                <a:latin typeface="+mn-lt"/>
              </a:rPr>
              <a:t>3</a:t>
            </a:r>
            <a:r>
              <a:rPr lang="en-GB" altLang="en-US" sz="2400" dirty="0">
                <a:latin typeface="+mn-lt"/>
              </a:rPr>
              <a:t> hybrids are DEGENERATE</a:t>
            </a:r>
          </a:p>
        </p:txBody>
      </p:sp>
      <p:sp>
        <p:nvSpPr>
          <p:cNvPr id="11269" name="Line 70"/>
          <p:cNvSpPr>
            <a:spLocks noChangeShapeType="1"/>
          </p:cNvSpPr>
          <p:nvPr/>
        </p:nvSpPr>
        <p:spPr bwMode="auto">
          <a:xfrm flipV="1">
            <a:off x="971550" y="208915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0" name="Line 71"/>
          <p:cNvSpPr>
            <a:spLocks noChangeShapeType="1"/>
          </p:cNvSpPr>
          <p:nvPr/>
        </p:nvSpPr>
        <p:spPr bwMode="auto">
          <a:xfrm>
            <a:off x="3009900" y="2384425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1" name="Line 72"/>
          <p:cNvSpPr>
            <a:spLocks noChangeShapeType="1"/>
          </p:cNvSpPr>
          <p:nvPr/>
        </p:nvSpPr>
        <p:spPr bwMode="auto">
          <a:xfrm>
            <a:off x="3314700" y="2384425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2" name="Line 73"/>
          <p:cNvSpPr>
            <a:spLocks noChangeShapeType="1"/>
          </p:cNvSpPr>
          <p:nvPr/>
        </p:nvSpPr>
        <p:spPr bwMode="auto">
          <a:xfrm>
            <a:off x="3619500" y="2384425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Text Box 74"/>
          <p:cNvSpPr txBox="1">
            <a:spLocks noChangeArrowheads="1"/>
          </p:cNvSpPr>
          <p:nvPr/>
        </p:nvSpPr>
        <p:spPr bwMode="auto">
          <a:xfrm>
            <a:off x="514350" y="254635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i="1">
                <a:latin typeface="Arial" charset="0"/>
              </a:rPr>
              <a:t>E</a:t>
            </a:r>
          </a:p>
        </p:txBody>
      </p:sp>
      <p:sp>
        <p:nvSpPr>
          <p:cNvPr id="11274" name="Text Box 75"/>
          <p:cNvSpPr txBox="1">
            <a:spLocks noChangeArrowheads="1"/>
          </p:cNvSpPr>
          <p:nvPr/>
        </p:nvSpPr>
        <p:spPr bwMode="auto">
          <a:xfrm>
            <a:off x="2468563" y="2024063"/>
            <a:ext cx="6858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2p</a:t>
            </a:r>
          </a:p>
        </p:txBody>
      </p:sp>
      <p:sp>
        <p:nvSpPr>
          <p:cNvPr id="11275" name="Line 76"/>
          <p:cNvSpPr>
            <a:spLocks noChangeShapeType="1"/>
          </p:cNvSpPr>
          <p:nvPr/>
        </p:nvSpPr>
        <p:spPr bwMode="auto">
          <a:xfrm>
            <a:off x="2397125" y="28892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6" name="Text Box 77"/>
          <p:cNvSpPr txBox="1">
            <a:spLocks noChangeArrowheads="1"/>
          </p:cNvSpPr>
          <p:nvPr/>
        </p:nvSpPr>
        <p:spPr bwMode="auto">
          <a:xfrm>
            <a:off x="1892300" y="2528888"/>
            <a:ext cx="5334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2</a:t>
            </a:r>
            <a:r>
              <a:rPr lang="en-US" altLang="en-US" sz="2400" b="1" i="1">
                <a:latin typeface="Arial" charset="0"/>
              </a:rPr>
              <a:t>s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1277" name="Text Box 78"/>
          <p:cNvSpPr txBox="1">
            <a:spLocks noChangeArrowheads="1"/>
          </p:cNvSpPr>
          <p:nvPr/>
        </p:nvSpPr>
        <p:spPr bwMode="auto">
          <a:xfrm>
            <a:off x="1276350" y="3460750"/>
            <a:ext cx="2057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Orbitals in free C atom</a:t>
            </a:r>
          </a:p>
        </p:txBody>
      </p:sp>
      <p:sp>
        <p:nvSpPr>
          <p:cNvPr id="11278" name="Rectangle 79"/>
          <p:cNvSpPr>
            <a:spLocks noChangeArrowheads="1"/>
          </p:cNvSpPr>
          <p:nvPr/>
        </p:nvSpPr>
        <p:spPr bwMode="auto">
          <a:xfrm>
            <a:off x="438150" y="1860550"/>
            <a:ext cx="3505200" cy="1600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11279" name="Line 80"/>
          <p:cNvSpPr>
            <a:spLocks noChangeShapeType="1"/>
          </p:cNvSpPr>
          <p:nvPr/>
        </p:nvSpPr>
        <p:spPr bwMode="auto">
          <a:xfrm flipV="1">
            <a:off x="5772150" y="208915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0" name="Line 81"/>
          <p:cNvSpPr>
            <a:spLocks noChangeShapeType="1"/>
          </p:cNvSpPr>
          <p:nvPr/>
        </p:nvSpPr>
        <p:spPr bwMode="auto">
          <a:xfrm>
            <a:off x="7339013" y="25463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1" name="Line 82"/>
          <p:cNvSpPr>
            <a:spLocks noChangeShapeType="1"/>
          </p:cNvSpPr>
          <p:nvPr/>
        </p:nvSpPr>
        <p:spPr bwMode="auto">
          <a:xfrm>
            <a:off x="7720013" y="25463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2" name="Line 83"/>
          <p:cNvSpPr>
            <a:spLocks noChangeShapeType="1"/>
          </p:cNvSpPr>
          <p:nvPr/>
        </p:nvSpPr>
        <p:spPr bwMode="auto">
          <a:xfrm>
            <a:off x="8024813" y="25463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3" name="Line 84"/>
          <p:cNvSpPr>
            <a:spLocks noChangeShapeType="1"/>
          </p:cNvSpPr>
          <p:nvPr/>
        </p:nvSpPr>
        <p:spPr bwMode="auto">
          <a:xfrm>
            <a:off x="8405813" y="25463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4" name="Text Box 85"/>
          <p:cNvSpPr txBox="1">
            <a:spLocks noChangeArrowheads="1"/>
          </p:cNvSpPr>
          <p:nvPr/>
        </p:nvSpPr>
        <p:spPr bwMode="auto">
          <a:xfrm>
            <a:off x="5314950" y="254635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i="1">
                <a:latin typeface="Arial" charset="0"/>
              </a:rPr>
              <a:t>E</a:t>
            </a:r>
            <a:endParaRPr lang="en-US" altLang="en-US" sz="2400" i="1">
              <a:latin typeface="Arial" charset="0"/>
            </a:endParaRPr>
          </a:p>
        </p:txBody>
      </p:sp>
      <p:sp>
        <p:nvSpPr>
          <p:cNvPr id="11285" name="Text Box 86"/>
          <p:cNvSpPr txBox="1">
            <a:spLocks noChangeArrowheads="1"/>
          </p:cNvSpPr>
          <p:nvPr/>
        </p:nvSpPr>
        <p:spPr bwMode="auto">
          <a:xfrm>
            <a:off x="6500813" y="2241550"/>
            <a:ext cx="7620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sp</a:t>
            </a:r>
            <a:r>
              <a:rPr lang="en-US" altLang="en-US" sz="2400" b="1" baseline="30000">
                <a:latin typeface="Arial" charset="0"/>
              </a:rPr>
              <a:t>3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1286" name="Text Box 87"/>
          <p:cNvSpPr txBox="1">
            <a:spLocks noChangeArrowheads="1"/>
          </p:cNvSpPr>
          <p:nvPr/>
        </p:nvSpPr>
        <p:spPr bwMode="auto">
          <a:xfrm>
            <a:off x="5314950" y="3460750"/>
            <a:ext cx="3352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Hybridized orbitals of C atom in methane</a:t>
            </a:r>
          </a:p>
        </p:txBody>
      </p:sp>
      <p:sp>
        <p:nvSpPr>
          <p:cNvPr id="11287" name="Rectangle 88"/>
          <p:cNvSpPr>
            <a:spLocks noChangeArrowheads="1"/>
          </p:cNvSpPr>
          <p:nvPr/>
        </p:nvSpPr>
        <p:spPr bwMode="auto">
          <a:xfrm>
            <a:off x="5238750" y="1860550"/>
            <a:ext cx="3505200" cy="1600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11288" name="AutoShape 89"/>
          <p:cNvSpPr>
            <a:spLocks noChangeArrowheads="1"/>
          </p:cNvSpPr>
          <p:nvPr/>
        </p:nvSpPr>
        <p:spPr bwMode="auto">
          <a:xfrm>
            <a:off x="4171950" y="247015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11289" name="Line 91"/>
          <p:cNvSpPr>
            <a:spLocks noChangeShapeType="1"/>
          </p:cNvSpPr>
          <p:nvPr/>
        </p:nvSpPr>
        <p:spPr bwMode="auto">
          <a:xfrm>
            <a:off x="1676400" y="3249613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0" name="Text Box 92"/>
          <p:cNvSpPr txBox="1">
            <a:spLocks noChangeArrowheads="1"/>
          </p:cNvSpPr>
          <p:nvPr/>
        </p:nvSpPr>
        <p:spPr bwMode="auto">
          <a:xfrm>
            <a:off x="1173163" y="2889250"/>
            <a:ext cx="53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1</a:t>
            </a:r>
            <a:r>
              <a:rPr lang="en-US" altLang="en-US" sz="2400" b="1" i="1">
                <a:latin typeface="Arial" charset="0"/>
              </a:rPr>
              <a:t>s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1291" name="Line 93"/>
          <p:cNvSpPr>
            <a:spLocks noChangeShapeType="1"/>
          </p:cNvSpPr>
          <p:nvPr/>
        </p:nvSpPr>
        <p:spPr bwMode="auto">
          <a:xfrm>
            <a:off x="6357938" y="3249613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2" name="Text Box 94"/>
          <p:cNvSpPr txBox="1">
            <a:spLocks noChangeArrowheads="1"/>
          </p:cNvSpPr>
          <p:nvPr/>
        </p:nvSpPr>
        <p:spPr bwMode="auto">
          <a:xfrm>
            <a:off x="5853113" y="2889250"/>
            <a:ext cx="53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1</a:t>
            </a:r>
            <a:r>
              <a:rPr lang="en-US" altLang="en-US" sz="2400" b="1" i="1">
                <a:latin typeface="Arial" charset="0"/>
              </a:rPr>
              <a:t>s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1293" name="Line 127"/>
          <p:cNvSpPr>
            <a:spLocks noChangeShapeType="1"/>
          </p:cNvSpPr>
          <p:nvPr/>
        </p:nvSpPr>
        <p:spPr bwMode="auto">
          <a:xfrm flipV="1">
            <a:off x="3132138" y="20605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4" name="Line 128"/>
          <p:cNvSpPr>
            <a:spLocks noChangeShapeType="1"/>
          </p:cNvSpPr>
          <p:nvPr/>
        </p:nvSpPr>
        <p:spPr bwMode="auto">
          <a:xfrm flipV="1">
            <a:off x="3419475" y="20605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5" name="Line 130"/>
          <p:cNvSpPr>
            <a:spLocks noChangeShapeType="1"/>
          </p:cNvSpPr>
          <p:nvPr/>
        </p:nvSpPr>
        <p:spPr bwMode="auto">
          <a:xfrm flipV="1">
            <a:off x="7451725" y="220503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6" name="Line 131"/>
          <p:cNvSpPr>
            <a:spLocks noChangeShapeType="1"/>
          </p:cNvSpPr>
          <p:nvPr/>
        </p:nvSpPr>
        <p:spPr bwMode="auto">
          <a:xfrm flipV="1">
            <a:off x="7812088" y="220503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7" name="Line 132"/>
          <p:cNvSpPr>
            <a:spLocks noChangeShapeType="1"/>
          </p:cNvSpPr>
          <p:nvPr/>
        </p:nvSpPr>
        <p:spPr bwMode="auto">
          <a:xfrm flipV="1">
            <a:off x="8101013" y="220503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8" name="Line 133"/>
          <p:cNvSpPr>
            <a:spLocks noChangeShapeType="1"/>
          </p:cNvSpPr>
          <p:nvPr/>
        </p:nvSpPr>
        <p:spPr bwMode="auto">
          <a:xfrm flipV="1">
            <a:off x="8459788" y="220503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9" name="Line 134"/>
          <p:cNvSpPr>
            <a:spLocks noChangeShapeType="1"/>
          </p:cNvSpPr>
          <p:nvPr/>
        </p:nvSpPr>
        <p:spPr bwMode="auto">
          <a:xfrm flipV="1">
            <a:off x="1692275" y="29241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0" name="Line 135"/>
          <p:cNvSpPr>
            <a:spLocks noChangeShapeType="1"/>
          </p:cNvSpPr>
          <p:nvPr/>
        </p:nvSpPr>
        <p:spPr bwMode="auto">
          <a:xfrm flipV="1">
            <a:off x="2555875" y="25654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1" name="Line 136"/>
          <p:cNvSpPr>
            <a:spLocks noChangeShapeType="1"/>
          </p:cNvSpPr>
          <p:nvPr/>
        </p:nvSpPr>
        <p:spPr bwMode="auto">
          <a:xfrm flipV="1">
            <a:off x="1835150" y="29241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2" name="Line 137"/>
          <p:cNvSpPr>
            <a:spLocks noChangeShapeType="1"/>
          </p:cNvSpPr>
          <p:nvPr/>
        </p:nvSpPr>
        <p:spPr bwMode="auto">
          <a:xfrm flipV="1">
            <a:off x="6516688" y="29241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3" name="Line 138"/>
          <p:cNvSpPr>
            <a:spLocks noChangeShapeType="1"/>
          </p:cNvSpPr>
          <p:nvPr/>
        </p:nvSpPr>
        <p:spPr bwMode="auto">
          <a:xfrm flipV="1">
            <a:off x="2411413" y="25654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4" name="Line 139"/>
          <p:cNvSpPr>
            <a:spLocks noChangeShapeType="1"/>
          </p:cNvSpPr>
          <p:nvPr/>
        </p:nvSpPr>
        <p:spPr bwMode="auto">
          <a:xfrm flipV="1">
            <a:off x="6372225" y="29241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775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</a:t>
            </a:r>
            <a:r>
              <a:rPr lang="en-GB" altLang="en-US" baseline="30000" smtClean="0"/>
              <a:t>3</a:t>
            </a:r>
            <a:r>
              <a:rPr lang="en-GB" altLang="en-US" smtClean="0"/>
              <a:t> orbitals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800" dirty="0" smtClean="0"/>
              <a:t>The three sp</a:t>
            </a:r>
            <a:r>
              <a:rPr lang="en-GB" altLang="en-US" sz="2800" baseline="30000" dirty="0" smtClean="0"/>
              <a:t>3</a:t>
            </a:r>
            <a:r>
              <a:rPr lang="en-GB" altLang="en-US" sz="2800" dirty="0" smtClean="0"/>
              <a:t> orbitals are </a:t>
            </a:r>
            <a:r>
              <a:rPr lang="en-GB" altLang="en-US" sz="2800" dirty="0" err="1" smtClean="0"/>
              <a:t>tetrahedrally</a:t>
            </a:r>
            <a:r>
              <a:rPr lang="en-GB" altLang="en-US" sz="2800" dirty="0" smtClean="0"/>
              <a:t> arranged due to the repulsion caused by electrons.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2800" dirty="0" smtClean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800" dirty="0" smtClean="0"/>
              <a:t>The shape of a sp</a:t>
            </a:r>
            <a:r>
              <a:rPr lang="en-GB" altLang="en-US" sz="2800" baseline="30000" dirty="0" smtClean="0"/>
              <a:t>3</a:t>
            </a:r>
            <a:r>
              <a:rPr lang="en-GB" altLang="en-US" sz="2800" dirty="0" smtClean="0"/>
              <a:t> orbital differs from that of an s and p orbital. It is more strongly pulled in one direction.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2800" dirty="0" smtClean="0"/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28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dirty="0" smtClean="0"/>
              <a:t>          s                         p                           sp</a:t>
            </a:r>
            <a:r>
              <a:rPr lang="en-GB" altLang="en-US" baseline="30000" dirty="0" smtClean="0"/>
              <a:t>3</a:t>
            </a:r>
            <a:r>
              <a:rPr lang="en-GB" altLang="en-US" dirty="0" smtClean="0"/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dirty="0" smtClean="0"/>
              <a:t> 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2293" name="Picture 7" descr="diagram of sp3 hybrid orbit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410200"/>
            <a:ext cx="18065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16"/>
          <p:cNvSpPr>
            <a:spLocks noChangeArrowheads="1"/>
          </p:cNvSpPr>
          <p:nvPr/>
        </p:nvSpPr>
        <p:spPr bwMode="auto">
          <a:xfrm>
            <a:off x="0" y="3055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2295" name="Picture 19" descr="diagram of p orbit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410200"/>
            <a:ext cx="2193925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31" descr="diagram of s orbit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334000"/>
            <a:ext cx="7651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964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2717800" y="1681163"/>
            <a:ext cx="4154488" cy="3511550"/>
            <a:chOff x="1712" y="1059"/>
            <a:chExt cx="2617" cy="2212"/>
          </a:xfrm>
        </p:grpSpPr>
        <p:sp>
          <p:nvSpPr>
            <p:cNvPr id="13326" name="Line 3"/>
            <p:cNvSpPr>
              <a:spLocks noChangeShapeType="1"/>
            </p:cNvSpPr>
            <p:nvPr/>
          </p:nvSpPr>
          <p:spPr bwMode="auto">
            <a:xfrm flipV="1">
              <a:off x="1712" y="2674"/>
              <a:ext cx="2617" cy="286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7" name="Text Box 4"/>
            <p:cNvSpPr txBox="1">
              <a:spLocks noChangeArrowheads="1"/>
            </p:cNvSpPr>
            <p:nvPr/>
          </p:nvSpPr>
          <p:spPr bwMode="auto">
            <a:xfrm>
              <a:off x="2584" y="2250"/>
              <a:ext cx="1090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C</a:t>
              </a:r>
            </a:p>
          </p:txBody>
        </p:sp>
        <p:sp>
          <p:nvSpPr>
            <p:cNvPr id="13328" name="Line 5"/>
            <p:cNvSpPr>
              <a:spLocks noChangeShapeType="1"/>
            </p:cNvSpPr>
            <p:nvPr/>
          </p:nvSpPr>
          <p:spPr bwMode="auto">
            <a:xfrm flipV="1">
              <a:off x="1712" y="2469"/>
              <a:ext cx="1273" cy="50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9" name="Line 6"/>
            <p:cNvSpPr>
              <a:spLocks noChangeShapeType="1"/>
            </p:cNvSpPr>
            <p:nvPr/>
          </p:nvSpPr>
          <p:spPr bwMode="auto">
            <a:xfrm>
              <a:off x="3130" y="1117"/>
              <a:ext cx="0" cy="119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0" name="Line 7"/>
            <p:cNvSpPr>
              <a:spLocks noChangeShapeType="1"/>
            </p:cNvSpPr>
            <p:nvPr/>
          </p:nvSpPr>
          <p:spPr bwMode="auto">
            <a:xfrm flipH="1" flipV="1">
              <a:off x="3130" y="2469"/>
              <a:ext cx="436" cy="80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1" name="Line 8"/>
            <p:cNvSpPr>
              <a:spLocks noChangeShapeType="1"/>
            </p:cNvSpPr>
            <p:nvPr/>
          </p:nvSpPr>
          <p:spPr bwMode="auto">
            <a:xfrm flipH="1" flipV="1">
              <a:off x="3238" y="2469"/>
              <a:ext cx="1091" cy="20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2" name="Line 9"/>
            <p:cNvSpPr>
              <a:spLocks noChangeShapeType="1"/>
            </p:cNvSpPr>
            <p:nvPr/>
          </p:nvSpPr>
          <p:spPr bwMode="auto">
            <a:xfrm flipV="1">
              <a:off x="1712" y="1059"/>
              <a:ext cx="1418" cy="1914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3" name="Line 10"/>
            <p:cNvSpPr>
              <a:spLocks noChangeShapeType="1"/>
            </p:cNvSpPr>
            <p:nvPr/>
          </p:nvSpPr>
          <p:spPr bwMode="auto">
            <a:xfrm>
              <a:off x="1712" y="2960"/>
              <a:ext cx="1854" cy="311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4" name="Line 11"/>
            <p:cNvSpPr>
              <a:spLocks noChangeShapeType="1"/>
            </p:cNvSpPr>
            <p:nvPr/>
          </p:nvSpPr>
          <p:spPr bwMode="auto">
            <a:xfrm flipV="1">
              <a:off x="3566" y="2674"/>
              <a:ext cx="763" cy="597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5" name="Line 12"/>
            <p:cNvSpPr>
              <a:spLocks noChangeShapeType="1"/>
            </p:cNvSpPr>
            <p:nvPr/>
          </p:nvSpPr>
          <p:spPr bwMode="auto">
            <a:xfrm>
              <a:off x="3130" y="1084"/>
              <a:ext cx="1199" cy="1590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6" name="Line 13"/>
            <p:cNvSpPr>
              <a:spLocks noChangeShapeType="1"/>
            </p:cNvSpPr>
            <p:nvPr/>
          </p:nvSpPr>
          <p:spPr bwMode="auto">
            <a:xfrm>
              <a:off x="3130" y="1084"/>
              <a:ext cx="436" cy="2187"/>
            </a:xfrm>
            <a:prstGeom prst="line">
              <a:avLst/>
            </a:prstGeom>
            <a:noFill/>
            <a:ln w="57150">
              <a:solidFill>
                <a:srgbClr val="CC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3315" name="Freeform 14"/>
          <p:cNvSpPr>
            <a:spLocks/>
          </p:cNvSpPr>
          <p:nvPr/>
        </p:nvSpPr>
        <p:spPr bwMode="auto">
          <a:xfrm rot="5308586">
            <a:off x="4112419" y="2534444"/>
            <a:ext cx="1676400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FF99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6" name="Freeform 15"/>
          <p:cNvSpPr>
            <a:spLocks/>
          </p:cNvSpPr>
          <p:nvPr/>
        </p:nvSpPr>
        <p:spPr bwMode="auto">
          <a:xfrm rot="-7118745">
            <a:off x="4693444" y="4329907"/>
            <a:ext cx="1362075" cy="534987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FF99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7" name="Freeform 16"/>
          <p:cNvSpPr>
            <a:spLocks/>
          </p:cNvSpPr>
          <p:nvPr/>
        </p:nvSpPr>
        <p:spPr bwMode="auto">
          <a:xfrm rot="-10263137">
            <a:off x="5108575" y="3754438"/>
            <a:ext cx="1676400" cy="534987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FF99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8" name="Freeform 17"/>
          <p:cNvSpPr>
            <a:spLocks/>
          </p:cNvSpPr>
          <p:nvPr/>
        </p:nvSpPr>
        <p:spPr bwMode="auto">
          <a:xfrm rot="-1336395">
            <a:off x="2970213" y="4037013"/>
            <a:ext cx="1776412" cy="534987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FF99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319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469900" y="26988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sp</a:t>
            </a:r>
            <a:r>
              <a:rPr lang="en-GB" altLang="en-US" baseline="30000" smtClean="0"/>
              <a:t>3</a:t>
            </a:r>
            <a:r>
              <a:rPr lang="en-GB" altLang="en-US" smtClean="0"/>
              <a:t> orbitals</a:t>
            </a:r>
          </a:p>
        </p:txBody>
      </p:sp>
      <p:sp>
        <p:nvSpPr>
          <p:cNvPr id="263187" name="Text Box 19"/>
          <p:cNvSpPr txBox="1">
            <a:spLocks noChangeArrowheads="1"/>
          </p:cNvSpPr>
          <p:nvPr/>
        </p:nvSpPr>
        <p:spPr bwMode="auto">
          <a:xfrm>
            <a:off x="1884363" y="5759450"/>
            <a:ext cx="637222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GB" altLang="en-US" sz="2800" b="1" dirty="0">
                <a:latin typeface="+mn-lt"/>
              </a:rPr>
              <a:t>Now form the bonds to the H-atoms……...</a:t>
            </a:r>
          </a:p>
        </p:txBody>
      </p:sp>
      <p:sp>
        <p:nvSpPr>
          <p:cNvPr id="13321" name="Text Box 20"/>
          <p:cNvSpPr txBox="1">
            <a:spLocks noChangeArrowheads="1"/>
          </p:cNvSpPr>
          <p:nvPr/>
        </p:nvSpPr>
        <p:spPr bwMode="auto">
          <a:xfrm>
            <a:off x="1397000" y="1889125"/>
            <a:ext cx="21193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CC0000"/>
                </a:solidFill>
                <a:latin typeface="Arial" charset="0"/>
              </a:rPr>
              <a:t>sp</a:t>
            </a:r>
            <a:r>
              <a:rPr lang="en-GB" altLang="en-US" sz="2800" b="1" baseline="30000">
                <a:solidFill>
                  <a:srgbClr val="CC0000"/>
                </a:solidFill>
                <a:latin typeface="Arial" charset="0"/>
              </a:rPr>
              <a:t>3</a:t>
            </a:r>
            <a:r>
              <a:rPr lang="en-GB" altLang="en-US" sz="2800" b="1">
                <a:solidFill>
                  <a:srgbClr val="CC0000"/>
                </a:solidFill>
                <a:latin typeface="Arial" charset="0"/>
              </a:rPr>
              <a:t> orbitals</a:t>
            </a:r>
          </a:p>
        </p:txBody>
      </p:sp>
      <p:sp>
        <p:nvSpPr>
          <p:cNvPr id="13322" name="Line 21"/>
          <p:cNvSpPr>
            <a:spLocks noChangeShapeType="1"/>
          </p:cNvSpPr>
          <p:nvPr/>
        </p:nvSpPr>
        <p:spPr bwMode="auto">
          <a:xfrm>
            <a:off x="2717800" y="2408238"/>
            <a:ext cx="2020888" cy="4873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3" name="Line 22"/>
          <p:cNvSpPr>
            <a:spLocks noChangeShapeType="1"/>
          </p:cNvSpPr>
          <p:nvPr/>
        </p:nvSpPr>
        <p:spPr bwMode="auto">
          <a:xfrm>
            <a:off x="2717800" y="2408238"/>
            <a:ext cx="1092200" cy="183673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4" name="Line 23"/>
          <p:cNvSpPr>
            <a:spLocks noChangeShapeType="1"/>
          </p:cNvSpPr>
          <p:nvPr/>
        </p:nvSpPr>
        <p:spPr bwMode="auto">
          <a:xfrm>
            <a:off x="2717800" y="2408238"/>
            <a:ext cx="2924175" cy="2311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5" name="Line 24"/>
          <p:cNvSpPr>
            <a:spLocks noChangeShapeType="1"/>
          </p:cNvSpPr>
          <p:nvPr/>
        </p:nvSpPr>
        <p:spPr bwMode="auto">
          <a:xfrm>
            <a:off x="2717800" y="2408238"/>
            <a:ext cx="3535363" cy="16287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765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2700338" y="2133600"/>
            <a:ext cx="4154487" cy="3597275"/>
            <a:chOff x="1712" y="1406"/>
            <a:chExt cx="2617" cy="2266"/>
          </a:xfrm>
        </p:grpSpPr>
        <p:grpSp>
          <p:nvGrpSpPr>
            <p:cNvPr id="14367" name="Group 3"/>
            <p:cNvGrpSpPr>
              <a:grpSpLocks/>
            </p:cNvGrpSpPr>
            <p:nvPr/>
          </p:nvGrpSpPr>
          <p:grpSpPr bwMode="auto">
            <a:xfrm>
              <a:off x="1712" y="1406"/>
              <a:ext cx="2617" cy="2212"/>
              <a:chOff x="1712" y="1406"/>
              <a:chExt cx="2617" cy="2212"/>
            </a:xfrm>
          </p:grpSpPr>
          <p:sp>
            <p:nvSpPr>
              <p:cNvPr id="14372" name="Line 4"/>
              <p:cNvSpPr>
                <a:spLocks noChangeShapeType="1"/>
              </p:cNvSpPr>
              <p:nvPr/>
            </p:nvSpPr>
            <p:spPr bwMode="auto">
              <a:xfrm flipV="1">
                <a:off x="1712" y="3021"/>
                <a:ext cx="2617" cy="286"/>
              </a:xfrm>
              <a:prstGeom prst="line">
                <a:avLst/>
              </a:prstGeom>
              <a:noFill/>
              <a:ln w="57150">
                <a:solidFill>
                  <a:srgbClr val="CC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73" name="Text Box 5"/>
              <p:cNvSpPr txBox="1">
                <a:spLocks noChangeArrowheads="1"/>
              </p:cNvSpPr>
              <p:nvPr/>
            </p:nvSpPr>
            <p:spPr bwMode="auto">
              <a:xfrm>
                <a:off x="2544" y="2544"/>
                <a:ext cx="1090" cy="3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lnSpc>
                    <a:spcPct val="115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2800" b="1">
                    <a:latin typeface="Arial" charset="0"/>
                  </a:rPr>
                  <a:t>C</a:t>
                </a:r>
              </a:p>
            </p:txBody>
          </p:sp>
          <p:sp>
            <p:nvSpPr>
              <p:cNvPr id="14374" name="Line 6"/>
              <p:cNvSpPr>
                <a:spLocks noChangeShapeType="1"/>
              </p:cNvSpPr>
              <p:nvPr/>
            </p:nvSpPr>
            <p:spPr bwMode="auto">
              <a:xfrm flipV="1">
                <a:off x="1712" y="2816"/>
                <a:ext cx="1273" cy="50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75" name="Line 7"/>
              <p:cNvSpPr>
                <a:spLocks noChangeShapeType="1"/>
              </p:cNvSpPr>
              <p:nvPr/>
            </p:nvSpPr>
            <p:spPr bwMode="auto">
              <a:xfrm>
                <a:off x="3130" y="1464"/>
                <a:ext cx="0" cy="119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76" name="Line 8"/>
              <p:cNvSpPr>
                <a:spLocks noChangeShapeType="1"/>
              </p:cNvSpPr>
              <p:nvPr/>
            </p:nvSpPr>
            <p:spPr bwMode="auto">
              <a:xfrm flipH="1" flipV="1">
                <a:off x="3130" y="2816"/>
                <a:ext cx="436" cy="80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77" name="Line 9"/>
              <p:cNvSpPr>
                <a:spLocks noChangeShapeType="1"/>
              </p:cNvSpPr>
              <p:nvPr/>
            </p:nvSpPr>
            <p:spPr bwMode="auto">
              <a:xfrm flipH="1" flipV="1">
                <a:off x="3238" y="2816"/>
                <a:ext cx="1091" cy="20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78" name="Line 10"/>
              <p:cNvSpPr>
                <a:spLocks noChangeShapeType="1"/>
              </p:cNvSpPr>
              <p:nvPr/>
            </p:nvSpPr>
            <p:spPr bwMode="auto">
              <a:xfrm flipV="1">
                <a:off x="1712" y="1406"/>
                <a:ext cx="1418" cy="1914"/>
              </a:xfrm>
              <a:prstGeom prst="line">
                <a:avLst/>
              </a:prstGeom>
              <a:noFill/>
              <a:ln w="57150">
                <a:solidFill>
                  <a:srgbClr val="CC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79" name="Line 11"/>
              <p:cNvSpPr>
                <a:spLocks noChangeShapeType="1"/>
              </p:cNvSpPr>
              <p:nvPr/>
            </p:nvSpPr>
            <p:spPr bwMode="auto">
              <a:xfrm>
                <a:off x="1712" y="3307"/>
                <a:ext cx="1854" cy="311"/>
              </a:xfrm>
              <a:prstGeom prst="line">
                <a:avLst/>
              </a:prstGeom>
              <a:noFill/>
              <a:ln w="57150">
                <a:solidFill>
                  <a:srgbClr val="CC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80" name="Line 12"/>
              <p:cNvSpPr>
                <a:spLocks noChangeShapeType="1"/>
              </p:cNvSpPr>
              <p:nvPr/>
            </p:nvSpPr>
            <p:spPr bwMode="auto">
              <a:xfrm flipV="1">
                <a:off x="3566" y="3021"/>
                <a:ext cx="763" cy="597"/>
              </a:xfrm>
              <a:prstGeom prst="line">
                <a:avLst/>
              </a:prstGeom>
              <a:noFill/>
              <a:ln w="57150">
                <a:solidFill>
                  <a:srgbClr val="CC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81" name="Line 13"/>
              <p:cNvSpPr>
                <a:spLocks noChangeShapeType="1"/>
              </p:cNvSpPr>
              <p:nvPr/>
            </p:nvSpPr>
            <p:spPr bwMode="auto">
              <a:xfrm>
                <a:off x="3130" y="1431"/>
                <a:ext cx="1199" cy="1590"/>
              </a:xfrm>
              <a:prstGeom prst="line">
                <a:avLst/>
              </a:prstGeom>
              <a:noFill/>
              <a:ln w="57150">
                <a:solidFill>
                  <a:srgbClr val="CC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4382" name="Line 14"/>
              <p:cNvSpPr>
                <a:spLocks noChangeShapeType="1"/>
              </p:cNvSpPr>
              <p:nvPr/>
            </p:nvSpPr>
            <p:spPr bwMode="auto">
              <a:xfrm>
                <a:off x="3130" y="1431"/>
                <a:ext cx="436" cy="2187"/>
              </a:xfrm>
              <a:prstGeom prst="line">
                <a:avLst/>
              </a:prstGeom>
              <a:noFill/>
              <a:ln w="57150">
                <a:solidFill>
                  <a:srgbClr val="CC00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4368" name="Freeform 15"/>
            <p:cNvSpPr>
              <a:spLocks/>
            </p:cNvSpPr>
            <p:nvPr/>
          </p:nvSpPr>
          <p:spPr bwMode="auto">
            <a:xfrm rot="5308586">
              <a:off x="2591" y="1943"/>
              <a:ext cx="1056" cy="337"/>
            </a:xfrm>
            <a:custGeom>
              <a:avLst/>
              <a:gdLst>
                <a:gd name="T0" fmla="*/ 1 w 3404"/>
                <a:gd name="T1" fmla="*/ 0 h 1982"/>
                <a:gd name="T2" fmla="*/ 1 w 3404"/>
                <a:gd name="T3" fmla="*/ 0 h 1982"/>
                <a:gd name="T4" fmla="*/ 1 w 3404"/>
                <a:gd name="T5" fmla="*/ 0 h 1982"/>
                <a:gd name="T6" fmla="*/ 1 w 3404"/>
                <a:gd name="T7" fmla="*/ 0 h 1982"/>
                <a:gd name="T8" fmla="*/ 1 w 3404"/>
                <a:gd name="T9" fmla="*/ 0 h 1982"/>
                <a:gd name="T10" fmla="*/ 1 w 3404"/>
                <a:gd name="T11" fmla="*/ 0 h 1982"/>
                <a:gd name="T12" fmla="*/ 1 w 3404"/>
                <a:gd name="T13" fmla="*/ 0 h 1982"/>
                <a:gd name="T14" fmla="*/ 1 w 3404"/>
                <a:gd name="T15" fmla="*/ 0 h 1982"/>
                <a:gd name="T16" fmla="*/ 1 w 3404"/>
                <a:gd name="T17" fmla="*/ 0 h 1982"/>
                <a:gd name="T18" fmla="*/ 1 w 3404"/>
                <a:gd name="T19" fmla="*/ 0 h 1982"/>
                <a:gd name="T20" fmla="*/ 1 w 3404"/>
                <a:gd name="T21" fmla="*/ 0 h 1982"/>
                <a:gd name="T22" fmla="*/ 1 w 3404"/>
                <a:gd name="T23" fmla="*/ 0 h 1982"/>
                <a:gd name="T24" fmla="*/ 0 w 3404"/>
                <a:gd name="T25" fmla="*/ 0 h 1982"/>
                <a:gd name="T26" fmla="*/ 0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0 w 3404"/>
                <a:gd name="T73" fmla="*/ 0 h 1982"/>
                <a:gd name="T74" fmla="*/ 0 w 3404"/>
                <a:gd name="T75" fmla="*/ 0 h 1982"/>
                <a:gd name="T76" fmla="*/ 0 w 3404"/>
                <a:gd name="T77" fmla="*/ 0 h 1982"/>
                <a:gd name="T78" fmla="*/ 1 w 3404"/>
                <a:gd name="T79" fmla="*/ 0 h 1982"/>
                <a:gd name="T80" fmla="*/ 1 w 3404"/>
                <a:gd name="T81" fmla="*/ 0 h 1982"/>
                <a:gd name="T82" fmla="*/ 1 w 3404"/>
                <a:gd name="T83" fmla="*/ 0 h 1982"/>
                <a:gd name="T84" fmla="*/ 1 w 3404"/>
                <a:gd name="T85" fmla="*/ 0 h 1982"/>
                <a:gd name="T86" fmla="*/ 1 w 3404"/>
                <a:gd name="T87" fmla="*/ 0 h 1982"/>
                <a:gd name="T88" fmla="*/ 1 w 3404"/>
                <a:gd name="T89" fmla="*/ 0 h 1982"/>
                <a:gd name="T90" fmla="*/ 1 w 3404"/>
                <a:gd name="T91" fmla="*/ 0 h 1982"/>
                <a:gd name="T92" fmla="*/ 1 w 3404"/>
                <a:gd name="T93" fmla="*/ 0 h 1982"/>
                <a:gd name="T94" fmla="*/ 1 w 3404"/>
                <a:gd name="T95" fmla="*/ 0 h 1982"/>
                <a:gd name="T96" fmla="*/ 1 w 3404"/>
                <a:gd name="T97" fmla="*/ 0 h 1982"/>
                <a:gd name="T98" fmla="*/ 1 w 3404"/>
                <a:gd name="T99" fmla="*/ 0 h 1982"/>
                <a:gd name="T100" fmla="*/ 1 w 3404"/>
                <a:gd name="T101" fmla="*/ 0 h 1982"/>
                <a:gd name="T102" fmla="*/ 1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00FF99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69" name="Freeform 16"/>
            <p:cNvSpPr>
              <a:spLocks/>
            </p:cNvSpPr>
            <p:nvPr/>
          </p:nvSpPr>
          <p:spPr bwMode="auto">
            <a:xfrm rot="-7118745">
              <a:off x="2957" y="3074"/>
              <a:ext cx="858" cy="337"/>
            </a:xfrm>
            <a:custGeom>
              <a:avLst/>
              <a:gdLst>
                <a:gd name="T0" fmla="*/ 0 w 3404"/>
                <a:gd name="T1" fmla="*/ 0 h 1982"/>
                <a:gd name="T2" fmla="*/ 0 w 3404"/>
                <a:gd name="T3" fmla="*/ 0 h 1982"/>
                <a:gd name="T4" fmla="*/ 0 w 3404"/>
                <a:gd name="T5" fmla="*/ 0 h 1982"/>
                <a:gd name="T6" fmla="*/ 0 w 3404"/>
                <a:gd name="T7" fmla="*/ 0 h 1982"/>
                <a:gd name="T8" fmla="*/ 0 w 3404"/>
                <a:gd name="T9" fmla="*/ 0 h 1982"/>
                <a:gd name="T10" fmla="*/ 0 w 3404"/>
                <a:gd name="T11" fmla="*/ 0 h 1982"/>
                <a:gd name="T12" fmla="*/ 0 w 3404"/>
                <a:gd name="T13" fmla="*/ 0 h 1982"/>
                <a:gd name="T14" fmla="*/ 0 w 3404"/>
                <a:gd name="T15" fmla="*/ 0 h 1982"/>
                <a:gd name="T16" fmla="*/ 0 w 3404"/>
                <a:gd name="T17" fmla="*/ 0 h 1982"/>
                <a:gd name="T18" fmla="*/ 0 w 3404"/>
                <a:gd name="T19" fmla="*/ 0 h 1982"/>
                <a:gd name="T20" fmla="*/ 0 w 3404"/>
                <a:gd name="T21" fmla="*/ 0 h 1982"/>
                <a:gd name="T22" fmla="*/ 0 w 3404"/>
                <a:gd name="T23" fmla="*/ 0 h 1982"/>
                <a:gd name="T24" fmla="*/ 0 w 3404"/>
                <a:gd name="T25" fmla="*/ 0 h 1982"/>
                <a:gd name="T26" fmla="*/ 0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0 w 3404"/>
                <a:gd name="T73" fmla="*/ 0 h 1982"/>
                <a:gd name="T74" fmla="*/ 0 w 3404"/>
                <a:gd name="T75" fmla="*/ 0 h 1982"/>
                <a:gd name="T76" fmla="*/ 0 w 3404"/>
                <a:gd name="T77" fmla="*/ 0 h 1982"/>
                <a:gd name="T78" fmla="*/ 0 w 3404"/>
                <a:gd name="T79" fmla="*/ 0 h 1982"/>
                <a:gd name="T80" fmla="*/ 0 w 3404"/>
                <a:gd name="T81" fmla="*/ 0 h 1982"/>
                <a:gd name="T82" fmla="*/ 0 w 3404"/>
                <a:gd name="T83" fmla="*/ 0 h 1982"/>
                <a:gd name="T84" fmla="*/ 0 w 3404"/>
                <a:gd name="T85" fmla="*/ 0 h 1982"/>
                <a:gd name="T86" fmla="*/ 0 w 3404"/>
                <a:gd name="T87" fmla="*/ 0 h 1982"/>
                <a:gd name="T88" fmla="*/ 0 w 3404"/>
                <a:gd name="T89" fmla="*/ 0 h 1982"/>
                <a:gd name="T90" fmla="*/ 0 w 3404"/>
                <a:gd name="T91" fmla="*/ 0 h 1982"/>
                <a:gd name="T92" fmla="*/ 0 w 3404"/>
                <a:gd name="T93" fmla="*/ 0 h 1982"/>
                <a:gd name="T94" fmla="*/ 0 w 3404"/>
                <a:gd name="T95" fmla="*/ 0 h 1982"/>
                <a:gd name="T96" fmla="*/ 0 w 3404"/>
                <a:gd name="T97" fmla="*/ 0 h 1982"/>
                <a:gd name="T98" fmla="*/ 0 w 3404"/>
                <a:gd name="T99" fmla="*/ 0 h 1982"/>
                <a:gd name="T100" fmla="*/ 0 w 3404"/>
                <a:gd name="T101" fmla="*/ 0 h 1982"/>
                <a:gd name="T102" fmla="*/ 0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00FF99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70" name="Freeform 17"/>
            <p:cNvSpPr>
              <a:spLocks/>
            </p:cNvSpPr>
            <p:nvPr/>
          </p:nvSpPr>
          <p:spPr bwMode="auto">
            <a:xfrm rot="-10263137">
              <a:off x="3218" y="2712"/>
              <a:ext cx="1056" cy="337"/>
            </a:xfrm>
            <a:custGeom>
              <a:avLst/>
              <a:gdLst>
                <a:gd name="T0" fmla="*/ 1 w 3404"/>
                <a:gd name="T1" fmla="*/ 0 h 1982"/>
                <a:gd name="T2" fmla="*/ 1 w 3404"/>
                <a:gd name="T3" fmla="*/ 0 h 1982"/>
                <a:gd name="T4" fmla="*/ 1 w 3404"/>
                <a:gd name="T5" fmla="*/ 0 h 1982"/>
                <a:gd name="T6" fmla="*/ 1 w 3404"/>
                <a:gd name="T7" fmla="*/ 0 h 1982"/>
                <a:gd name="T8" fmla="*/ 1 w 3404"/>
                <a:gd name="T9" fmla="*/ 0 h 1982"/>
                <a:gd name="T10" fmla="*/ 1 w 3404"/>
                <a:gd name="T11" fmla="*/ 0 h 1982"/>
                <a:gd name="T12" fmla="*/ 1 w 3404"/>
                <a:gd name="T13" fmla="*/ 0 h 1982"/>
                <a:gd name="T14" fmla="*/ 1 w 3404"/>
                <a:gd name="T15" fmla="*/ 0 h 1982"/>
                <a:gd name="T16" fmla="*/ 1 w 3404"/>
                <a:gd name="T17" fmla="*/ 0 h 1982"/>
                <a:gd name="T18" fmla="*/ 1 w 3404"/>
                <a:gd name="T19" fmla="*/ 0 h 1982"/>
                <a:gd name="T20" fmla="*/ 1 w 3404"/>
                <a:gd name="T21" fmla="*/ 0 h 1982"/>
                <a:gd name="T22" fmla="*/ 1 w 3404"/>
                <a:gd name="T23" fmla="*/ 0 h 1982"/>
                <a:gd name="T24" fmla="*/ 0 w 3404"/>
                <a:gd name="T25" fmla="*/ 0 h 1982"/>
                <a:gd name="T26" fmla="*/ 0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0 w 3404"/>
                <a:gd name="T73" fmla="*/ 0 h 1982"/>
                <a:gd name="T74" fmla="*/ 0 w 3404"/>
                <a:gd name="T75" fmla="*/ 0 h 1982"/>
                <a:gd name="T76" fmla="*/ 0 w 3404"/>
                <a:gd name="T77" fmla="*/ 0 h 1982"/>
                <a:gd name="T78" fmla="*/ 1 w 3404"/>
                <a:gd name="T79" fmla="*/ 0 h 1982"/>
                <a:gd name="T80" fmla="*/ 1 w 3404"/>
                <a:gd name="T81" fmla="*/ 0 h 1982"/>
                <a:gd name="T82" fmla="*/ 1 w 3404"/>
                <a:gd name="T83" fmla="*/ 0 h 1982"/>
                <a:gd name="T84" fmla="*/ 1 w 3404"/>
                <a:gd name="T85" fmla="*/ 0 h 1982"/>
                <a:gd name="T86" fmla="*/ 1 w 3404"/>
                <a:gd name="T87" fmla="*/ 0 h 1982"/>
                <a:gd name="T88" fmla="*/ 1 w 3404"/>
                <a:gd name="T89" fmla="*/ 0 h 1982"/>
                <a:gd name="T90" fmla="*/ 1 w 3404"/>
                <a:gd name="T91" fmla="*/ 0 h 1982"/>
                <a:gd name="T92" fmla="*/ 1 w 3404"/>
                <a:gd name="T93" fmla="*/ 0 h 1982"/>
                <a:gd name="T94" fmla="*/ 1 w 3404"/>
                <a:gd name="T95" fmla="*/ 0 h 1982"/>
                <a:gd name="T96" fmla="*/ 1 w 3404"/>
                <a:gd name="T97" fmla="*/ 0 h 1982"/>
                <a:gd name="T98" fmla="*/ 1 w 3404"/>
                <a:gd name="T99" fmla="*/ 0 h 1982"/>
                <a:gd name="T100" fmla="*/ 1 w 3404"/>
                <a:gd name="T101" fmla="*/ 0 h 1982"/>
                <a:gd name="T102" fmla="*/ 1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00FF99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71" name="Freeform 18"/>
            <p:cNvSpPr>
              <a:spLocks/>
            </p:cNvSpPr>
            <p:nvPr/>
          </p:nvSpPr>
          <p:spPr bwMode="auto">
            <a:xfrm rot="-1336395">
              <a:off x="1871" y="2890"/>
              <a:ext cx="1119" cy="337"/>
            </a:xfrm>
            <a:custGeom>
              <a:avLst/>
              <a:gdLst>
                <a:gd name="T0" fmla="*/ 1 w 3404"/>
                <a:gd name="T1" fmla="*/ 0 h 1982"/>
                <a:gd name="T2" fmla="*/ 1 w 3404"/>
                <a:gd name="T3" fmla="*/ 0 h 1982"/>
                <a:gd name="T4" fmla="*/ 1 w 3404"/>
                <a:gd name="T5" fmla="*/ 0 h 1982"/>
                <a:gd name="T6" fmla="*/ 1 w 3404"/>
                <a:gd name="T7" fmla="*/ 0 h 1982"/>
                <a:gd name="T8" fmla="*/ 1 w 3404"/>
                <a:gd name="T9" fmla="*/ 0 h 1982"/>
                <a:gd name="T10" fmla="*/ 1 w 3404"/>
                <a:gd name="T11" fmla="*/ 0 h 1982"/>
                <a:gd name="T12" fmla="*/ 1 w 3404"/>
                <a:gd name="T13" fmla="*/ 0 h 1982"/>
                <a:gd name="T14" fmla="*/ 1 w 3404"/>
                <a:gd name="T15" fmla="*/ 0 h 1982"/>
                <a:gd name="T16" fmla="*/ 1 w 3404"/>
                <a:gd name="T17" fmla="*/ 0 h 1982"/>
                <a:gd name="T18" fmla="*/ 1 w 3404"/>
                <a:gd name="T19" fmla="*/ 0 h 1982"/>
                <a:gd name="T20" fmla="*/ 1 w 3404"/>
                <a:gd name="T21" fmla="*/ 0 h 1982"/>
                <a:gd name="T22" fmla="*/ 1 w 3404"/>
                <a:gd name="T23" fmla="*/ 0 h 1982"/>
                <a:gd name="T24" fmla="*/ 1 w 3404"/>
                <a:gd name="T25" fmla="*/ 0 h 1982"/>
                <a:gd name="T26" fmla="*/ 1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1 w 3404"/>
                <a:gd name="T73" fmla="*/ 0 h 1982"/>
                <a:gd name="T74" fmla="*/ 1 w 3404"/>
                <a:gd name="T75" fmla="*/ 0 h 1982"/>
                <a:gd name="T76" fmla="*/ 1 w 3404"/>
                <a:gd name="T77" fmla="*/ 0 h 1982"/>
                <a:gd name="T78" fmla="*/ 1 w 3404"/>
                <a:gd name="T79" fmla="*/ 0 h 1982"/>
                <a:gd name="T80" fmla="*/ 1 w 3404"/>
                <a:gd name="T81" fmla="*/ 0 h 1982"/>
                <a:gd name="T82" fmla="*/ 1 w 3404"/>
                <a:gd name="T83" fmla="*/ 0 h 1982"/>
                <a:gd name="T84" fmla="*/ 1 w 3404"/>
                <a:gd name="T85" fmla="*/ 0 h 1982"/>
                <a:gd name="T86" fmla="*/ 1 w 3404"/>
                <a:gd name="T87" fmla="*/ 0 h 1982"/>
                <a:gd name="T88" fmla="*/ 1 w 3404"/>
                <a:gd name="T89" fmla="*/ 0 h 1982"/>
                <a:gd name="T90" fmla="*/ 1 w 3404"/>
                <a:gd name="T91" fmla="*/ 0 h 1982"/>
                <a:gd name="T92" fmla="*/ 1 w 3404"/>
                <a:gd name="T93" fmla="*/ 0 h 1982"/>
                <a:gd name="T94" fmla="*/ 1 w 3404"/>
                <a:gd name="T95" fmla="*/ 0 h 1982"/>
                <a:gd name="T96" fmla="*/ 1 w 3404"/>
                <a:gd name="T97" fmla="*/ 0 h 1982"/>
                <a:gd name="T98" fmla="*/ 1 w 3404"/>
                <a:gd name="T99" fmla="*/ 0 h 1982"/>
                <a:gd name="T100" fmla="*/ 1 w 3404"/>
                <a:gd name="T101" fmla="*/ 0 h 1982"/>
                <a:gd name="T102" fmla="*/ 1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00FF99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39" name="Text Box 19"/>
          <p:cNvSpPr txBox="1">
            <a:spLocks noChangeArrowheads="1"/>
          </p:cNvSpPr>
          <p:nvPr/>
        </p:nvSpPr>
        <p:spPr bwMode="auto">
          <a:xfrm>
            <a:off x="304800" y="304800"/>
            <a:ext cx="85344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25000"/>
              </a:lnSpc>
              <a:spcBef>
                <a:spcPct val="100000"/>
              </a:spcBef>
              <a:buFontTx/>
              <a:buNone/>
            </a:pPr>
            <a:r>
              <a:rPr lang="en-US" altLang="en-US" sz="2400">
                <a:latin typeface="Tahoma" pitchFamily="34" charset="0"/>
              </a:rPr>
              <a:t>Each bond in methane results from the overlap</a:t>
            </a:r>
            <a:r>
              <a:rPr lang="en-US" altLang="en-US" sz="2400">
                <a:solidFill>
                  <a:srgbClr val="0000CC"/>
                </a:solidFill>
                <a:latin typeface="Tahoma" pitchFamily="34" charset="0"/>
              </a:rPr>
              <a:t> </a:t>
            </a:r>
            <a:r>
              <a:rPr lang="en-US" altLang="en-US" sz="2400">
                <a:latin typeface="Tahoma" pitchFamily="34" charset="0"/>
              </a:rPr>
              <a:t>of a </a:t>
            </a:r>
            <a:r>
              <a:rPr lang="en-US" altLang="en-US" sz="2400">
                <a:solidFill>
                  <a:schemeClr val="tx2"/>
                </a:solidFill>
                <a:latin typeface="Tahoma" pitchFamily="34" charset="0"/>
              </a:rPr>
              <a:t>hydrogen 1</a:t>
            </a:r>
            <a:r>
              <a:rPr lang="en-US" altLang="en-US" sz="2400" i="1">
                <a:solidFill>
                  <a:schemeClr val="tx2"/>
                </a:solidFill>
                <a:latin typeface="Tahoma" pitchFamily="34" charset="0"/>
              </a:rPr>
              <a:t>s</a:t>
            </a:r>
            <a:r>
              <a:rPr lang="en-US" altLang="en-US" sz="2400">
                <a:latin typeface="Tahoma" pitchFamily="34" charset="0"/>
              </a:rPr>
              <a:t> orbital and a </a:t>
            </a:r>
            <a:r>
              <a:rPr lang="en-US" altLang="en-US" sz="2400">
                <a:solidFill>
                  <a:schemeClr val="tx2"/>
                </a:solidFill>
                <a:latin typeface="Tahoma" pitchFamily="34" charset="0"/>
              </a:rPr>
              <a:t>carbon </a:t>
            </a:r>
            <a:r>
              <a:rPr lang="en-US" altLang="en-US" sz="2400" i="1">
                <a:solidFill>
                  <a:schemeClr val="tx2"/>
                </a:solidFill>
                <a:latin typeface="Tahoma" pitchFamily="34" charset="0"/>
              </a:rPr>
              <a:t>sp</a:t>
            </a:r>
            <a:r>
              <a:rPr lang="en-US" altLang="en-US" sz="2400" baseline="30000">
                <a:solidFill>
                  <a:schemeClr val="tx2"/>
                </a:solidFill>
                <a:latin typeface="Tahoma" pitchFamily="34" charset="0"/>
              </a:rPr>
              <a:t>3</a:t>
            </a:r>
            <a:r>
              <a:rPr lang="en-US" altLang="en-US" sz="2400">
                <a:latin typeface="Tahoma" pitchFamily="34" charset="0"/>
              </a:rPr>
              <a:t> orbital.</a:t>
            </a:r>
          </a:p>
        </p:txBody>
      </p:sp>
      <p:sp>
        <p:nvSpPr>
          <p:cNvPr id="14340" name="Oval 20"/>
          <p:cNvSpPr>
            <a:spLocks noChangeArrowheads="1"/>
          </p:cNvSpPr>
          <p:nvPr/>
        </p:nvSpPr>
        <p:spPr bwMode="auto">
          <a:xfrm>
            <a:off x="4419600" y="19050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14341" name="Oval 21"/>
          <p:cNvSpPr>
            <a:spLocks noChangeArrowheads="1"/>
          </p:cNvSpPr>
          <p:nvPr/>
        </p:nvSpPr>
        <p:spPr bwMode="auto">
          <a:xfrm>
            <a:off x="2590800" y="46482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14342" name="Oval 22"/>
          <p:cNvSpPr>
            <a:spLocks noChangeArrowheads="1"/>
          </p:cNvSpPr>
          <p:nvPr/>
        </p:nvSpPr>
        <p:spPr bwMode="auto">
          <a:xfrm>
            <a:off x="6477000" y="42672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14343" name="Oval 23"/>
          <p:cNvSpPr>
            <a:spLocks noChangeArrowheads="1"/>
          </p:cNvSpPr>
          <p:nvPr/>
        </p:nvSpPr>
        <p:spPr bwMode="auto">
          <a:xfrm>
            <a:off x="5181600" y="54864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14344" name="Text Box 24"/>
          <p:cNvSpPr txBox="1">
            <a:spLocks noChangeArrowheads="1"/>
          </p:cNvSpPr>
          <p:nvPr/>
        </p:nvSpPr>
        <p:spPr bwMode="auto">
          <a:xfrm>
            <a:off x="2268538" y="1773238"/>
            <a:ext cx="1905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" charset="0"/>
              </a:rPr>
              <a:t>Hydrogen 1</a:t>
            </a:r>
            <a:r>
              <a:rPr lang="en-US" altLang="en-US" sz="2400" b="1" i="1">
                <a:solidFill>
                  <a:srgbClr val="FF0000"/>
                </a:solidFill>
                <a:latin typeface="Arial" charset="0"/>
              </a:rPr>
              <a:t>s</a:t>
            </a:r>
            <a:r>
              <a:rPr lang="en-US" altLang="en-US" sz="2400" b="1">
                <a:solidFill>
                  <a:srgbClr val="FF0000"/>
                </a:solidFill>
                <a:latin typeface="Arial" charset="0"/>
              </a:rPr>
              <a:t> orbital</a:t>
            </a:r>
          </a:p>
        </p:txBody>
      </p:sp>
      <p:grpSp>
        <p:nvGrpSpPr>
          <p:cNvPr id="14345" name="Group 25"/>
          <p:cNvGrpSpPr>
            <a:grpSpLocks/>
          </p:cNvGrpSpPr>
          <p:nvPr/>
        </p:nvGrpSpPr>
        <p:grpSpPr bwMode="auto">
          <a:xfrm>
            <a:off x="3352800" y="4795838"/>
            <a:ext cx="228600" cy="381000"/>
            <a:chOff x="2400" y="2448"/>
            <a:chExt cx="144" cy="240"/>
          </a:xfrm>
        </p:grpSpPr>
        <p:sp>
          <p:nvSpPr>
            <p:cNvPr id="14365" name="Line 26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66" name="Line 27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346" name="Group 28"/>
          <p:cNvGrpSpPr>
            <a:grpSpLocks/>
          </p:cNvGrpSpPr>
          <p:nvPr/>
        </p:nvGrpSpPr>
        <p:grpSpPr bwMode="auto">
          <a:xfrm>
            <a:off x="5334000" y="5105400"/>
            <a:ext cx="228600" cy="381000"/>
            <a:chOff x="2400" y="2448"/>
            <a:chExt cx="144" cy="240"/>
          </a:xfrm>
        </p:grpSpPr>
        <p:sp>
          <p:nvSpPr>
            <p:cNvPr id="14363" name="Line 29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64" name="Line 30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347" name="Group 31"/>
          <p:cNvGrpSpPr>
            <a:grpSpLocks/>
          </p:cNvGrpSpPr>
          <p:nvPr/>
        </p:nvGrpSpPr>
        <p:grpSpPr bwMode="auto">
          <a:xfrm>
            <a:off x="6248400" y="4419600"/>
            <a:ext cx="228600" cy="381000"/>
            <a:chOff x="2400" y="2448"/>
            <a:chExt cx="144" cy="240"/>
          </a:xfrm>
        </p:grpSpPr>
        <p:sp>
          <p:nvSpPr>
            <p:cNvPr id="14361" name="Line 32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62" name="Line 33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348" name="Group 34"/>
          <p:cNvGrpSpPr>
            <a:grpSpLocks/>
          </p:cNvGrpSpPr>
          <p:nvPr/>
        </p:nvGrpSpPr>
        <p:grpSpPr bwMode="auto">
          <a:xfrm>
            <a:off x="4859338" y="2492375"/>
            <a:ext cx="228600" cy="381000"/>
            <a:chOff x="2400" y="2448"/>
            <a:chExt cx="144" cy="240"/>
          </a:xfrm>
        </p:grpSpPr>
        <p:sp>
          <p:nvSpPr>
            <p:cNvPr id="14359" name="Line 35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60" name="Line 36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4349" name="Text Box 37"/>
          <p:cNvSpPr txBox="1">
            <a:spLocks noChangeArrowheads="1"/>
          </p:cNvSpPr>
          <p:nvPr/>
        </p:nvSpPr>
        <p:spPr bwMode="auto">
          <a:xfrm>
            <a:off x="5661025" y="1409700"/>
            <a:ext cx="251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B1C6ED"/>
                </a:solidFill>
                <a:latin typeface="Arial" charset="0"/>
              </a:rPr>
              <a:t>Carbon </a:t>
            </a:r>
            <a:r>
              <a:rPr lang="en-US" altLang="en-US" sz="2400" b="1" i="1">
                <a:solidFill>
                  <a:srgbClr val="B1C6ED"/>
                </a:solidFill>
                <a:latin typeface="Arial" charset="0"/>
              </a:rPr>
              <a:t>sp</a:t>
            </a:r>
            <a:r>
              <a:rPr lang="en-US" altLang="en-US" sz="2400" b="1" i="1" baseline="30000">
                <a:solidFill>
                  <a:srgbClr val="B1C6ED"/>
                </a:solidFill>
                <a:latin typeface="Arial" charset="0"/>
              </a:rPr>
              <a:t>3</a:t>
            </a:r>
            <a:r>
              <a:rPr lang="en-US" altLang="en-US" sz="2400" b="1">
                <a:solidFill>
                  <a:srgbClr val="B1C6ED"/>
                </a:solidFill>
                <a:latin typeface="Arial" charset="0"/>
              </a:rPr>
              <a:t> orbitals</a:t>
            </a:r>
          </a:p>
        </p:txBody>
      </p:sp>
      <p:sp>
        <p:nvSpPr>
          <p:cNvPr id="265254" name="Text Box 38"/>
          <p:cNvSpPr txBox="1">
            <a:spLocks noChangeArrowheads="1"/>
          </p:cNvSpPr>
          <p:nvPr/>
        </p:nvSpPr>
        <p:spPr bwMode="auto">
          <a:xfrm>
            <a:off x="228600" y="2819400"/>
            <a:ext cx="26892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altLang="en-US" sz="2400" b="1" dirty="0">
                <a:latin typeface="+mn-lt"/>
              </a:rPr>
              <a:t>Form a chemical bond by </a:t>
            </a:r>
            <a:r>
              <a:rPr lang="en-GB" altLang="en-US" sz="2400" b="1" i="1" dirty="0">
                <a:solidFill>
                  <a:srgbClr val="FF3300"/>
                </a:solidFill>
                <a:latin typeface="+mn-lt"/>
              </a:rPr>
              <a:t>sharing a pair of electrons.</a:t>
            </a:r>
          </a:p>
        </p:txBody>
      </p:sp>
      <p:sp>
        <p:nvSpPr>
          <p:cNvPr id="14351" name="Line 39"/>
          <p:cNvSpPr>
            <a:spLocks noChangeShapeType="1"/>
          </p:cNvSpPr>
          <p:nvPr/>
        </p:nvSpPr>
        <p:spPr bwMode="auto">
          <a:xfrm flipH="1">
            <a:off x="5003800" y="2060575"/>
            <a:ext cx="1152525" cy="1223963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2" name="Line 40"/>
          <p:cNvSpPr>
            <a:spLocks noChangeShapeType="1"/>
          </p:cNvSpPr>
          <p:nvPr/>
        </p:nvSpPr>
        <p:spPr bwMode="auto">
          <a:xfrm flipH="1">
            <a:off x="5795963" y="2205038"/>
            <a:ext cx="863600" cy="2303462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65257" name="Group 41"/>
          <p:cNvGrpSpPr>
            <a:grpSpLocks/>
          </p:cNvGrpSpPr>
          <p:nvPr/>
        </p:nvGrpSpPr>
        <p:grpSpPr bwMode="auto">
          <a:xfrm>
            <a:off x="5580063" y="4581525"/>
            <a:ext cx="3305175" cy="1651000"/>
            <a:chOff x="3515" y="2886"/>
            <a:chExt cx="2082" cy="1040"/>
          </a:xfrm>
        </p:grpSpPr>
        <p:grpSp>
          <p:nvGrpSpPr>
            <p:cNvPr id="14355" name="Group 42"/>
            <p:cNvGrpSpPr>
              <a:grpSpLocks/>
            </p:cNvGrpSpPr>
            <p:nvPr/>
          </p:nvGrpSpPr>
          <p:grpSpPr bwMode="auto">
            <a:xfrm>
              <a:off x="4150" y="2886"/>
              <a:ext cx="1447" cy="1040"/>
              <a:chOff x="4150" y="2886"/>
              <a:chExt cx="1447" cy="1040"/>
            </a:xfrm>
          </p:grpSpPr>
          <p:sp>
            <p:nvSpPr>
              <p:cNvPr id="265259" name="Text Box 43"/>
              <p:cNvSpPr txBox="1">
                <a:spLocks noChangeArrowheads="1"/>
              </p:cNvSpPr>
              <p:nvPr/>
            </p:nvSpPr>
            <p:spPr bwMode="auto">
              <a:xfrm>
                <a:off x="4482" y="3519"/>
                <a:ext cx="1115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en-US" sz="3600" b="1" dirty="0">
                    <a:solidFill>
                      <a:srgbClr val="CC0000"/>
                    </a:solidFill>
                    <a:latin typeface="Symbol" pitchFamily="18" charset="2"/>
                  </a:rPr>
                  <a:t>s</a:t>
                </a:r>
                <a:r>
                  <a:rPr lang="en-US" altLang="en-US" sz="3600" b="1" dirty="0">
                    <a:solidFill>
                      <a:srgbClr val="CC0000"/>
                    </a:solidFill>
                    <a:latin typeface="Arial" charset="0"/>
                  </a:rPr>
                  <a:t> </a:t>
                </a:r>
                <a:r>
                  <a:rPr lang="en-US" altLang="en-US" sz="3600" b="1" dirty="0">
                    <a:solidFill>
                      <a:srgbClr val="CC0000"/>
                    </a:solidFill>
                    <a:latin typeface="+mn-lt"/>
                  </a:rPr>
                  <a:t>bonds</a:t>
                </a:r>
                <a:endParaRPr lang="en-GB" altLang="en-US" sz="3600" b="1" dirty="0">
                  <a:solidFill>
                    <a:srgbClr val="CC0000"/>
                  </a:solidFill>
                  <a:latin typeface="+mn-lt"/>
                </a:endParaRPr>
              </a:p>
            </p:txBody>
          </p:sp>
          <p:sp>
            <p:nvSpPr>
              <p:cNvPr id="14358" name="Line 44"/>
              <p:cNvSpPr>
                <a:spLocks noChangeShapeType="1"/>
              </p:cNvSpPr>
              <p:nvPr/>
            </p:nvSpPr>
            <p:spPr bwMode="auto">
              <a:xfrm flipH="1" flipV="1">
                <a:off x="4150" y="2886"/>
                <a:ext cx="635" cy="68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4356" name="Line 45"/>
            <p:cNvSpPr>
              <a:spLocks noChangeShapeType="1"/>
            </p:cNvSpPr>
            <p:nvPr/>
          </p:nvSpPr>
          <p:spPr bwMode="auto">
            <a:xfrm flipH="1" flipV="1">
              <a:off x="3515" y="3521"/>
              <a:ext cx="907" cy="227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54" name="Line 46"/>
          <p:cNvSpPr>
            <a:spLocks noChangeShapeType="1"/>
          </p:cNvSpPr>
          <p:nvPr/>
        </p:nvSpPr>
        <p:spPr bwMode="auto">
          <a:xfrm>
            <a:off x="3995738" y="22050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108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Sigma Bonds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GB" altLang="en-US" smtClean="0"/>
              <a:t>Sigma bonds (</a:t>
            </a:r>
            <a:r>
              <a:rPr lang="en-GB" altLang="en-US" smtClean="0">
                <a:latin typeface="Symbol" pitchFamily="18" charset="2"/>
              </a:rPr>
              <a:t>s</a:t>
            </a:r>
            <a:r>
              <a:rPr lang="en-GB" altLang="en-US" smtClean="0"/>
              <a:t> bonds) are formed by the end on overlap of two orbitals on the same axis.</a:t>
            </a:r>
          </a:p>
          <a:p>
            <a:pPr marL="0" indent="0" eaLnBrk="1" hangingPunct="1">
              <a:buFont typeface="Arial" charset="0"/>
              <a:buNone/>
            </a:pPr>
            <a:r>
              <a:rPr lang="en-GB" altLang="en-US" smtClean="0"/>
              <a:t>	e.g. ethane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2619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pic>
        <p:nvPicPr>
          <p:cNvPr id="15365" name="Picture 6" descr="molecular orbitals in etha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933825"/>
            <a:ext cx="40386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707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Bonding in Alkenes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4675"/>
            <a:ext cx="8820150" cy="51847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400" dirty="0" smtClean="0"/>
              <a:t>The orbital arrangement in alkenes must differ from that in alkanes as there are many differences between the two types of molecule: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sz="2400" dirty="0" smtClean="0"/>
              <a:t>	- </a:t>
            </a:r>
            <a:r>
              <a:rPr lang="en-GB" altLang="en-US" sz="2400" dirty="0" err="1" smtClean="0"/>
              <a:t>Ethene</a:t>
            </a:r>
            <a:r>
              <a:rPr lang="en-GB" altLang="en-US" sz="2400" dirty="0" smtClean="0"/>
              <a:t> molecule is planar (120</a:t>
            </a:r>
            <a:r>
              <a:rPr lang="en-GB" altLang="en-US" sz="2400" baseline="30000" dirty="0" smtClean="0"/>
              <a:t>o</a:t>
            </a:r>
            <a:r>
              <a:rPr lang="en-GB" altLang="en-US" sz="2400" dirty="0" smtClean="0"/>
              <a:t> angles)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sz="2400" dirty="0" smtClean="0"/>
              <a:t>	- C=C bond length is shorter than C-C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sz="2400" dirty="0" smtClean="0"/>
              <a:t>	- C=C bond enthalpy is stronger than C-C but not double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altLang="en-US" sz="2400" dirty="0" smtClean="0"/>
              <a:t>	- There is restricted rotation around the C=C but not the C-C.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400" dirty="0" smtClean="0"/>
          </a:p>
        </p:txBody>
      </p:sp>
      <p:graphicFrame>
        <p:nvGraphicFramePr>
          <p:cNvPr id="1638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708400" y="2781300"/>
          <a:ext cx="1800225" cy="189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S ChemDraw Drawing" r:id="rId4" imgW="5534660" imgH="5814060" progId="ChemDraw.Document.4.5">
                  <p:embed/>
                </p:oleObj>
              </mc:Choice>
              <mc:Fallback>
                <p:oleObj name="CS ChemDraw Drawing" r:id="rId4" imgW="5534660" imgH="5814060" progId="ChemDraw.Document.4.5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2781300"/>
                        <a:ext cx="1800225" cy="18907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2238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</a:t>
            </a:r>
            <a:r>
              <a:rPr lang="en-GB" altLang="en-US" baseline="30000" smtClean="0"/>
              <a:t>2</a:t>
            </a:r>
            <a:r>
              <a:rPr lang="en-GB" altLang="en-US" smtClean="0"/>
              <a:t> Hybridisation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114800"/>
            <a:ext cx="8077200" cy="23383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2800" dirty="0" smtClean="0"/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800" dirty="0" smtClean="0"/>
              <a:t>Three hybrid orbitals are obtained which lie at 120</a:t>
            </a:r>
            <a:r>
              <a:rPr lang="en-GB" altLang="en-US" sz="2800" baseline="30000" dirty="0" smtClean="0"/>
              <a:t>o </a:t>
            </a:r>
            <a:r>
              <a:rPr lang="en-GB" altLang="en-US" sz="2800" dirty="0" smtClean="0"/>
              <a:t>to each other.</a:t>
            </a: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2800" dirty="0" smtClean="0"/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800" dirty="0" smtClean="0"/>
              <a:t>The remaining p orbital lies at 90</a:t>
            </a:r>
            <a:r>
              <a:rPr lang="en-GB" altLang="en-US" sz="2800" baseline="30000" dirty="0" smtClean="0"/>
              <a:t>o</a:t>
            </a:r>
            <a:r>
              <a:rPr lang="en-GB" altLang="en-US" sz="2800" dirty="0" smtClean="0"/>
              <a:t> to the new sp</a:t>
            </a:r>
            <a:r>
              <a:rPr lang="en-GB" altLang="en-US" sz="2800" baseline="30000" dirty="0" smtClean="0"/>
              <a:t>2</a:t>
            </a:r>
            <a:r>
              <a:rPr lang="en-GB" altLang="en-US" sz="2800" dirty="0" smtClean="0"/>
              <a:t> orbitals.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GB" altLang="en-US" sz="2800" dirty="0" smtClean="0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27088" y="3357563"/>
            <a:ext cx="24384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2400" b="1" dirty="0">
                <a:latin typeface="+mn-lt"/>
              </a:rPr>
              <a:t>GROUND STATE C atom</a:t>
            </a:r>
          </a:p>
        </p:txBody>
      </p:sp>
      <p:sp>
        <p:nvSpPr>
          <p:cNvPr id="17413" name="Line 8"/>
          <p:cNvSpPr>
            <a:spLocks noChangeShapeType="1"/>
          </p:cNvSpPr>
          <p:nvPr/>
        </p:nvSpPr>
        <p:spPr bwMode="auto">
          <a:xfrm flipV="1">
            <a:off x="914400" y="19812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2898775" y="23495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5" name="Line 10"/>
          <p:cNvSpPr>
            <a:spLocks noChangeShapeType="1"/>
          </p:cNvSpPr>
          <p:nvPr/>
        </p:nvSpPr>
        <p:spPr bwMode="auto">
          <a:xfrm>
            <a:off x="3203575" y="23495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3508375" y="23495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7" name="Text Box 12"/>
          <p:cNvSpPr txBox="1">
            <a:spLocks noChangeArrowheads="1"/>
          </p:cNvSpPr>
          <p:nvPr/>
        </p:nvSpPr>
        <p:spPr bwMode="auto">
          <a:xfrm>
            <a:off x="457200" y="2438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i="1">
                <a:latin typeface="Arial" charset="0"/>
              </a:rPr>
              <a:t>E</a:t>
            </a:r>
          </a:p>
        </p:txBody>
      </p:sp>
      <p:sp>
        <p:nvSpPr>
          <p:cNvPr id="17418" name="Text Box 13"/>
          <p:cNvSpPr txBox="1">
            <a:spLocks noChangeArrowheads="1"/>
          </p:cNvSpPr>
          <p:nvPr/>
        </p:nvSpPr>
        <p:spPr bwMode="auto">
          <a:xfrm>
            <a:off x="2289175" y="1992313"/>
            <a:ext cx="6858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2p</a:t>
            </a:r>
          </a:p>
        </p:txBody>
      </p:sp>
      <p:sp>
        <p:nvSpPr>
          <p:cNvPr id="17419" name="Line 14"/>
          <p:cNvSpPr>
            <a:spLocks noChangeShapeType="1"/>
          </p:cNvSpPr>
          <p:nvPr/>
        </p:nvSpPr>
        <p:spPr bwMode="auto">
          <a:xfrm>
            <a:off x="2136775" y="2830513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0" name="Text Box 15"/>
          <p:cNvSpPr txBox="1">
            <a:spLocks noChangeArrowheads="1"/>
          </p:cNvSpPr>
          <p:nvPr/>
        </p:nvSpPr>
        <p:spPr bwMode="auto">
          <a:xfrm>
            <a:off x="1619250" y="2492375"/>
            <a:ext cx="53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2</a:t>
            </a:r>
            <a:r>
              <a:rPr lang="en-US" altLang="en-US" sz="2400" b="1" i="1">
                <a:latin typeface="Arial" charset="0"/>
              </a:rPr>
              <a:t>s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7421" name="Rectangle 16"/>
          <p:cNvSpPr>
            <a:spLocks noChangeArrowheads="1"/>
          </p:cNvSpPr>
          <p:nvPr/>
        </p:nvSpPr>
        <p:spPr bwMode="auto">
          <a:xfrm>
            <a:off x="381000" y="1752600"/>
            <a:ext cx="3505200" cy="1600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6227763" y="3429000"/>
            <a:ext cx="2316162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2400" b="1" dirty="0">
                <a:latin typeface="+mn-lt"/>
              </a:rPr>
              <a:t>sp</a:t>
            </a:r>
            <a:r>
              <a:rPr lang="en-US" altLang="en-US" sz="2400" b="1" baseline="30000" dirty="0">
                <a:latin typeface="+mn-lt"/>
              </a:rPr>
              <a:t>2</a:t>
            </a:r>
            <a:r>
              <a:rPr lang="en-US" altLang="en-US" sz="2400" b="1" dirty="0">
                <a:latin typeface="+mn-lt"/>
              </a:rPr>
              <a:t> hybridized orbitals of C</a:t>
            </a:r>
          </a:p>
        </p:txBody>
      </p:sp>
      <p:sp>
        <p:nvSpPr>
          <p:cNvPr id="17423" name="AutoShape 18"/>
          <p:cNvSpPr>
            <a:spLocks noChangeArrowheads="1"/>
          </p:cNvSpPr>
          <p:nvPr/>
        </p:nvSpPr>
        <p:spPr bwMode="auto">
          <a:xfrm>
            <a:off x="4114800" y="23622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17424" name="Line 20"/>
          <p:cNvSpPr>
            <a:spLocks noChangeShapeType="1"/>
          </p:cNvSpPr>
          <p:nvPr/>
        </p:nvSpPr>
        <p:spPr bwMode="auto">
          <a:xfrm flipV="1">
            <a:off x="5786438" y="202565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5" name="Line 21"/>
          <p:cNvSpPr>
            <a:spLocks noChangeShapeType="1"/>
          </p:cNvSpPr>
          <p:nvPr/>
        </p:nvSpPr>
        <p:spPr bwMode="auto">
          <a:xfrm>
            <a:off x="7005638" y="26352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6" name="Line 22"/>
          <p:cNvSpPr>
            <a:spLocks noChangeShapeType="1"/>
          </p:cNvSpPr>
          <p:nvPr/>
        </p:nvSpPr>
        <p:spPr bwMode="auto">
          <a:xfrm>
            <a:off x="7380288" y="2636838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7" name="Line 23"/>
          <p:cNvSpPr>
            <a:spLocks noChangeShapeType="1"/>
          </p:cNvSpPr>
          <p:nvPr/>
        </p:nvSpPr>
        <p:spPr bwMode="auto">
          <a:xfrm>
            <a:off x="7691438" y="263525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8" name="Line 24"/>
          <p:cNvSpPr>
            <a:spLocks noChangeShapeType="1"/>
          </p:cNvSpPr>
          <p:nvPr/>
        </p:nvSpPr>
        <p:spPr bwMode="auto">
          <a:xfrm>
            <a:off x="8316913" y="2276475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9" name="Text Box 25"/>
          <p:cNvSpPr txBox="1">
            <a:spLocks noChangeArrowheads="1"/>
          </p:cNvSpPr>
          <p:nvPr/>
        </p:nvSpPr>
        <p:spPr bwMode="auto">
          <a:xfrm>
            <a:off x="5329238" y="248285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 i="1">
                <a:latin typeface="Arial" charset="0"/>
              </a:rPr>
              <a:t>E</a:t>
            </a:r>
            <a:endParaRPr lang="en-US" altLang="en-US" sz="2400" i="1">
              <a:latin typeface="Arial" charset="0"/>
            </a:endParaRPr>
          </a:p>
        </p:txBody>
      </p:sp>
      <p:sp>
        <p:nvSpPr>
          <p:cNvPr id="17430" name="Text Box 26"/>
          <p:cNvSpPr txBox="1">
            <a:spLocks noChangeArrowheads="1"/>
          </p:cNvSpPr>
          <p:nvPr/>
        </p:nvSpPr>
        <p:spPr bwMode="auto">
          <a:xfrm>
            <a:off x="6372225" y="2205038"/>
            <a:ext cx="76200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sp</a:t>
            </a:r>
            <a:r>
              <a:rPr lang="en-US" altLang="en-US" sz="2400" b="1" baseline="30000">
                <a:latin typeface="Arial" charset="0"/>
              </a:rPr>
              <a:t>2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7431" name="Rectangle 27"/>
          <p:cNvSpPr>
            <a:spLocks noChangeArrowheads="1"/>
          </p:cNvSpPr>
          <p:nvPr/>
        </p:nvSpPr>
        <p:spPr bwMode="auto">
          <a:xfrm>
            <a:off x="5253038" y="1797050"/>
            <a:ext cx="3505200" cy="1600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  <p:sp>
        <p:nvSpPr>
          <p:cNvPr id="17432" name="Text Box 28"/>
          <p:cNvSpPr txBox="1">
            <a:spLocks noChangeArrowheads="1"/>
          </p:cNvSpPr>
          <p:nvPr/>
        </p:nvSpPr>
        <p:spPr bwMode="auto">
          <a:xfrm>
            <a:off x="7812088" y="1989138"/>
            <a:ext cx="539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2p</a:t>
            </a:r>
            <a:endParaRPr lang="en-GB" altLang="en-US" sz="2400" b="1" baseline="30000">
              <a:latin typeface="Arial" charset="0"/>
            </a:endParaRPr>
          </a:p>
        </p:txBody>
      </p:sp>
      <p:sp>
        <p:nvSpPr>
          <p:cNvPr id="17433" name="Line 29"/>
          <p:cNvSpPr>
            <a:spLocks noChangeShapeType="1"/>
          </p:cNvSpPr>
          <p:nvPr/>
        </p:nvSpPr>
        <p:spPr bwMode="auto">
          <a:xfrm flipV="1">
            <a:off x="2195513" y="24923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4" name="Line 30"/>
          <p:cNvSpPr>
            <a:spLocks noChangeShapeType="1"/>
          </p:cNvSpPr>
          <p:nvPr/>
        </p:nvSpPr>
        <p:spPr bwMode="auto">
          <a:xfrm>
            <a:off x="2339975" y="24923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5" name="Line 31"/>
          <p:cNvSpPr>
            <a:spLocks noChangeShapeType="1"/>
          </p:cNvSpPr>
          <p:nvPr/>
        </p:nvSpPr>
        <p:spPr bwMode="auto">
          <a:xfrm flipV="1">
            <a:off x="2987675" y="198913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6" name="Line 32"/>
          <p:cNvSpPr>
            <a:spLocks noChangeShapeType="1"/>
          </p:cNvSpPr>
          <p:nvPr/>
        </p:nvSpPr>
        <p:spPr bwMode="auto">
          <a:xfrm flipV="1">
            <a:off x="3276600" y="1989138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7" name="Line 33"/>
          <p:cNvSpPr>
            <a:spLocks noChangeShapeType="1"/>
          </p:cNvSpPr>
          <p:nvPr/>
        </p:nvSpPr>
        <p:spPr bwMode="auto">
          <a:xfrm flipV="1">
            <a:off x="8388350" y="1916113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8" name="Line 34"/>
          <p:cNvSpPr>
            <a:spLocks noChangeShapeType="1"/>
          </p:cNvSpPr>
          <p:nvPr/>
        </p:nvSpPr>
        <p:spPr bwMode="auto">
          <a:xfrm flipV="1">
            <a:off x="7451725" y="22764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9" name="Line 35"/>
          <p:cNvSpPr>
            <a:spLocks noChangeShapeType="1"/>
          </p:cNvSpPr>
          <p:nvPr/>
        </p:nvSpPr>
        <p:spPr bwMode="auto">
          <a:xfrm flipV="1">
            <a:off x="7812088" y="22764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0" name="Line 36"/>
          <p:cNvSpPr>
            <a:spLocks noChangeShapeType="1"/>
          </p:cNvSpPr>
          <p:nvPr/>
        </p:nvSpPr>
        <p:spPr bwMode="auto">
          <a:xfrm flipV="1">
            <a:off x="7092950" y="227647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1" name="Text Box 37"/>
          <p:cNvSpPr txBox="1">
            <a:spLocks noChangeArrowheads="1"/>
          </p:cNvSpPr>
          <p:nvPr/>
        </p:nvSpPr>
        <p:spPr bwMode="auto">
          <a:xfrm>
            <a:off x="3779838" y="3500438"/>
            <a:ext cx="2100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Arial" charset="0"/>
              </a:rPr>
              <a:t>HYBRIDIZE</a:t>
            </a:r>
          </a:p>
        </p:txBody>
      </p:sp>
      <p:sp>
        <p:nvSpPr>
          <p:cNvPr id="17442" name="Line 39"/>
          <p:cNvSpPr>
            <a:spLocks noChangeShapeType="1"/>
          </p:cNvSpPr>
          <p:nvPr/>
        </p:nvSpPr>
        <p:spPr bwMode="auto">
          <a:xfrm>
            <a:off x="1474788" y="3141663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3" name="Text Box 40"/>
          <p:cNvSpPr txBox="1">
            <a:spLocks noChangeArrowheads="1"/>
          </p:cNvSpPr>
          <p:nvPr/>
        </p:nvSpPr>
        <p:spPr bwMode="auto">
          <a:xfrm>
            <a:off x="971550" y="2781300"/>
            <a:ext cx="53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1</a:t>
            </a:r>
            <a:r>
              <a:rPr lang="en-US" altLang="en-US" sz="2400" b="1" i="1">
                <a:latin typeface="Arial" charset="0"/>
              </a:rPr>
              <a:t>s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7444" name="Line 41"/>
          <p:cNvSpPr>
            <a:spLocks noChangeShapeType="1"/>
          </p:cNvSpPr>
          <p:nvPr/>
        </p:nvSpPr>
        <p:spPr bwMode="auto">
          <a:xfrm flipV="1">
            <a:off x="1490663" y="281622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5" name="Line 42"/>
          <p:cNvSpPr>
            <a:spLocks noChangeShapeType="1"/>
          </p:cNvSpPr>
          <p:nvPr/>
        </p:nvSpPr>
        <p:spPr bwMode="auto">
          <a:xfrm flipV="1">
            <a:off x="1633538" y="281622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6" name="Line 43"/>
          <p:cNvSpPr>
            <a:spLocks noChangeShapeType="1"/>
          </p:cNvSpPr>
          <p:nvPr/>
        </p:nvSpPr>
        <p:spPr bwMode="auto">
          <a:xfrm>
            <a:off x="6300788" y="3141663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7" name="Text Box 44"/>
          <p:cNvSpPr txBox="1">
            <a:spLocks noChangeArrowheads="1"/>
          </p:cNvSpPr>
          <p:nvPr/>
        </p:nvSpPr>
        <p:spPr bwMode="auto">
          <a:xfrm>
            <a:off x="5795963" y="2781300"/>
            <a:ext cx="533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tabLst>
                <a:tab pos="952500" algn="l"/>
                <a:tab pos="2570163" algn="l"/>
              </a:tabLst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952500" algn="l"/>
                <a:tab pos="2570163" algn="l"/>
              </a:tabLs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1</a:t>
            </a:r>
            <a:r>
              <a:rPr lang="en-US" altLang="en-US" sz="2400" b="1" i="1">
                <a:latin typeface="Arial" charset="0"/>
              </a:rPr>
              <a:t>s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17448" name="Line 45"/>
          <p:cNvSpPr>
            <a:spLocks noChangeShapeType="1"/>
          </p:cNvSpPr>
          <p:nvPr/>
        </p:nvSpPr>
        <p:spPr bwMode="auto">
          <a:xfrm flipV="1">
            <a:off x="6459538" y="281622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49" name="Line 46"/>
          <p:cNvSpPr>
            <a:spLocks noChangeShapeType="1"/>
          </p:cNvSpPr>
          <p:nvPr/>
        </p:nvSpPr>
        <p:spPr bwMode="auto">
          <a:xfrm flipV="1">
            <a:off x="6315075" y="2816225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520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684213" y="1125538"/>
            <a:ext cx="6477000" cy="5257800"/>
            <a:chOff x="336" y="336"/>
            <a:chExt cx="4080" cy="3312"/>
          </a:xfrm>
        </p:grpSpPr>
        <p:sp>
          <p:nvSpPr>
            <p:cNvPr id="18443" name="Freeform 3"/>
            <p:cNvSpPr>
              <a:spLocks/>
            </p:cNvSpPr>
            <p:nvPr/>
          </p:nvSpPr>
          <p:spPr bwMode="auto">
            <a:xfrm>
              <a:off x="1104" y="120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4" name="Line 4"/>
            <p:cNvSpPr>
              <a:spLocks noChangeShapeType="1"/>
            </p:cNvSpPr>
            <p:nvPr/>
          </p:nvSpPr>
          <p:spPr bwMode="auto">
            <a:xfrm>
              <a:off x="384" y="1968"/>
              <a:ext cx="3538" cy="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5" name="Freeform 5"/>
            <p:cNvSpPr>
              <a:spLocks/>
            </p:cNvSpPr>
            <p:nvPr/>
          </p:nvSpPr>
          <p:spPr bwMode="auto">
            <a:xfrm>
              <a:off x="1714" y="1984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6" name="Line 6"/>
            <p:cNvSpPr>
              <a:spLocks noChangeShapeType="1"/>
            </p:cNvSpPr>
            <p:nvPr/>
          </p:nvSpPr>
          <p:spPr bwMode="auto">
            <a:xfrm flipH="1" flipV="1">
              <a:off x="2208" y="336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7" name="Line 7"/>
            <p:cNvSpPr>
              <a:spLocks noChangeShapeType="1"/>
            </p:cNvSpPr>
            <p:nvPr/>
          </p:nvSpPr>
          <p:spPr bwMode="auto">
            <a:xfrm flipH="1">
              <a:off x="1474" y="1104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8" name="Text Box 8"/>
            <p:cNvSpPr txBox="1">
              <a:spLocks noChangeArrowheads="1"/>
            </p:cNvSpPr>
            <p:nvPr/>
          </p:nvSpPr>
          <p:spPr bwMode="auto">
            <a:xfrm>
              <a:off x="1248" y="2457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latin typeface="Arial" charset="0"/>
                </a:rPr>
                <a:t>x</a:t>
              </a:r>
            </a:p>
          </p:txBody>
        </p:sp>
        <p:sp>
          <p:nvSpPr>
            <p:cNvPr id="18449" name="Text Box 9"/>
            <p:cNvSpPr txBox="1">
              <a:spLocks noChangeArrowheads="1"/>
            </p:cNvSpPr>
            <p:nvPr/>
          </p:nvSpPr>
          <p:spPr bwMode="auto">
            <a:xfrm>
              <a:off x="3792" y="1641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latin typeface="Arial" charset="0"/>
                </a:rPr>
                <a:t>y</a:t>
              </a:r>
            </a:p>
          </p:txBody>
        </p:sp>
        <p:sp>
          <p:nvSpPr>
            <p:cNvPr id="18450" name="Text Box 10"/>
            <p:cNvSpPr txBox="1">
              <a:spLocks noChangeArrowheads="1"/>
            </p:cNvSpPr>
            <p:nvPr/>
          </p:nvSpPr>
          <p:spPr bwMode="auto">
            <a:xfrm>
              <a:off x="2256" y="633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latin typeface="Arial" charset="0"/>
                </a:rPr>
                <a:t>z</a:t>
              </a:r>
            </a:p>
          </p:txBody>
        </p:sp>
        <p:sp>
          <p:nvSpPr>
            <p:cNvPr id="18451" name="Freeform 11"/>
            <p:cNvSpPr>
              <a:spLocks/>
            </p:cNvSpPr>
            <p:nvPr/>
          </p:nvSpPr>
          <p:spPr bwMode="auto">
            <a:xfrm>
              <a:off x="2160" y="153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2" name="Freeform 12"/>
            <p:cNvSpPr>
              <a:spLocks/>
            </p:cNvSpPr>
            <p:nvPr/>
          </p:nvSpPr>
          <p:spPr bwMode="auto">
            <a:xfrm>
              <a:off x="768" y="153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3" name="Freeform 13"/>
            <p:cNvSpPr>
              <a:spLocks/>
            </p:cNvSpPr>
            <p:nvPr/>
          </p:nvSpPr>
          <p:spPr bwMode="auto">
            <a:xfrm>
              <a:off x="336" y="196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4" name="Freeform 14"/>
            <p:cNvSpPr>
              <a:spLocks/>
            </p:cNvSpPr>
            <p:nvPr/>
          </p:nvSpPr>
          <p:spPr bwMode="auto">
            <a:xfrm rot="-1133660">
              <a:off x="1008" y="2016"/>
              <a:ext cx="1119" cy="337"/>
            </a:xfrm>
            <a:custGeom>
              <a:avLst/>
              <a:gdLst>
                <a:gd name="T0" fmla="*/ 1 w 3404"/>
                <a:gd name="T1" fmla="*/ 0 h 1982"/>
                <a:gd name="T2" fmla="*/ 1 w 3404"/>
                <a:gd name="T3" fmla="*/ 0 h 1982"/>
                <a:gd name="T4" fmla="*/ 1 w 3404"/>
                <a:gd name="T5" fmla="*/ 0 h 1982"/>
                <a:gd name="T6" fmla="*/ 1 w 3404"/>
                <a:gd name="T7" fmla="*/ 0 h 1982"/>
                <a:gd name="T8" fmla="*/ 1 w 3404"/>
                <a:gd name="T9" fmla="*/ 0 h 1982"/>
                <a:gd name="T10" fmla="*/ 1 w 3404"/>
                <a:gd name="T11" fmla="*/ 0 h 1982"/>
                <a:gd name="T12" fmla="*/ 1 w 3404"/>
                <a:gd name="T13" fmla="*/ 0 h 1982"/>
                <a:gd name="T14" fmla="*/ 1 w 3404"/>
                <a:gd name="T15" fmla="*/ 0 h 1982"/>
                <a:gd name="T16" fmla="*/ 1 w 3404"/>
                <a:gd name="T17" fmla="*/ 0 h 1982"/>
                <a:gd name="T18" fmla="*/ 1 w 3404"/>
                <a:gd name="T19" fmla="*/ 0 h 1982"/>
                <a:gd name="T20" fmla="*/ 1 w 3404"/>
                <a:gd name="T21" fmla="*/ 0 h 1982"/>
                <a:gd name="T22" fmla="*/ 1 w 3404"/>
                <a:gd name="T23" fmla="*/ 0 h 1982"/>
                <a:gd name="T24" fmla="*/ 1 w 3404"/>
                <a:gd name="T25" fmla="*/ 0 h 1982"/>
                <a:gd name="T26" fmla="*/ 1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1 w 3404"/>
                <a:gd name="T73" fmla="*/ 0 h 1982"/>
                <a:gd name="T74" fmla="*/ 1 w 3404"/>
                <a:gd name="T75" fmla="*/ 0 h 1982"/>
                <a:gd name="T76" fmla="*/ 1 w 3404"/>
                <a:gd name="T77" fmla="*/ 0 h 1982"/>
                <a:gd name="T78" fmla="*/ 1 w 3404"/>
                <a:gd name="T79" fmla="*/ 0 h 1982"/>
                <a:gd name="T80" fmla="*/ 1 w 3404"/>
                <a:gd name="T81" fmla="*/ 0 h 1982"/>
                <a:gd name="T82" fmla="*/ 1 w 3404"/>
                <a:gd name="T83" fmla="*/ 0 h 1982"/>
                <a:gd name="T84" fmla="*/ 1 w 3404"/>
                <a:gd name="T85" fmla="*/ 0 h 1982"/>
                <a:gd name="T86" fmla="*/ 1 w 3404"/>
                <a:gd name="T87" fmla="*/ 0 h 1982"/>
                <a:gd name="T88" fmla="*/ 1 w 3404"/>
                <a:gd name="T89" fmla="*/ 0 h 1982"/>
                <a:gd name="T90" fmla="*/ 1 w 3404"/>
                <a:gd name="T91" fmla="*/ 0 h 1982"/>
                <a:gd name="T92" fmla="*/ 1 w 3404"/>
                <a:gd name="T93" fmla="*/ 0 h 1982"/>
                <a:gd name="T94" fmla="*/ 1 w 3404"/>
                <a:gd name="T95" fmla="*/ 0 h 1982"/>
                <a:gd name="T96" fmla="*/ 1 w 3404"/>
                <a:gd name="T97" fmla="*/ 0 h 1982"/>
                <a:gd name="T98" fmla="*/ 1 w 3404"/>
                <a:gd name="T99" fmla="*/ 0 h 1982"/>
                <a:gd name="T100" fmla="*/ 1 w 3404"/>
                <a:gd name="T101" fmla="*/ 0 h 1982"/>
                <a:gd name="T102" fmla="*/ 1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CC0066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55" name="Freeform 15"/>
            <p:cNvSpPr>
              <a:spLocks/>
            </p:cNvSpPr>
            <p:nvPr/>
          </p:nvSpPr>
          <p:spPr bwMode="auto">
            <a:xfrm rot="-10757276">
              <a:off x="2241" y="1824"/>
              <a:ext cx="1119" cy="337"/>
            </a:xfrm>
            <a:custGeom>
              <a:avLst/>
              <a:gdLst>
                <a:gd name="T0" fmla="*/ 1 w 3404"/>
                <a:gd name="T1" fmla="*/ 0 h 1982"/>
                <a:gd name="T2" fmla="*/ 1 w 3404"/>
                <a:gd name="T3" fmla="*/ 0 h 1982"/>
                <a:gd name="T4" fmla="*/ 1 w 3404"/>
                <a:gd name="T5" fmla="*/ 0 h 1982"/>
                <a:gd name="T6" fmla="*/ 1 w 3404"/>
                <a:gd name="T7" fmla="*/ 0 h 1982"/>
                <a:gd name="T8" fmla="*/ 1 w 3404"/>
                <a:gd name="T9" fmla="*/ 0 h 1982"/>
                <a:gd name="T10" fmla="*/ 1 w 3404"/>
                <a:gd name="T11" fmla="*/ 0 h 1982"/>
                <a:gd name="T12" fmla="*/ 1 w 3404"/>
                <a:gd name="T13" fmla="*/ 0 h 1982"/>
                <a:gd name="T14" fmla="*/ 1 w 3404"/>
                <a:gd name="T15" fmla="*/ 0 h 1982"/>
                <a:gd name="T16" fmla="*/ 1 w 3404"/>
                <a:gd name="T17" fmla="*/ 0 h 1982"/>
                <a:gd name="T18" fmla="*/ 1 w 3404"/>
                <a:gd name="T19" fmla="*/ 0 h 1982"/>
                <a:gd name="T20" fmla="*/ 1 w 3404"/>
                <a:gd name="T21" fmla="*/ 0 h 1982"/>
                <a:gd name="T22" fmla="*/ 1 w 3404"/>
                <a:gd name="T23" fmla="*/ 0 h 1982"/>
                <a:gd name="T24" fmla="*/ 1 w 3404"/>
                <a:gd name="T25" fmla="*/ 0 h 1982"/>
                <a:gd name="T26" fmla="*/ 1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1 w 3404"/>
                <a:gd name="T73" fmla="*/ 0 h 1982"/>
                <a:gd name="T74" fmla="*/ 1 w 3404"/>
                <a:gd name="T75" fmla="*/ 0 h 1982"/>
                <a:gd name="T76" fmla="*/ 1 w 3404"/>
                <a:gd name="T77" fmla="*/ 0 h 1982"/>
                <a:gd name="T78" fmla="*/ 1 w 3404"/>
                <a:gd name="T79" fmla="*/ 0 h 1982"/>
                <a:gd name="T80" fmla="*/ 1 w 3404"/>
                <a:gd name="T81" fmla="*/ 0 h 1982"/>
                <a:gd name="T82" fmla="*/ 1 w 3404"/>
                <a:gd name="T83" fmla="*/ 0 h 1982"/>
                <a:gd name="T84" fmla="*/ 1 w 3404"/>
                <a:gd name="T85" fmla="*/ 0 h 1982"/>
                <a:gd name="T86" fmla="*/ 1 w 3404"/>
                <a:gd name="T87" fmla="*/ 0 h 1982"/>
                <a:gd name="T88" fmla="*/ 1 w 3404"/>
                <a:gd name="T89" fmla="*/ 0 h 1982"/>
                <a:gd name="T90" fmla="*/ 1 w 3404"/>
                <a:gd name="T91" fmla="*/ 0 h 1982"/>
                <a:gd name="T92" fmla="*/ 1 w 3404"/>
                <a:gd name="T93" fmla="*/ 0 h 1982"/>
                <a:gd name="T94" fmla="*/ 1 w 3404"/>
                <a:gd name="T95" fmla="*/ 0 h 1982"/>
                <a:gd name="T96" fmla="*/ 1 w 3404"/>
                <a:gd name="T97" fmla="*/ 0 h 1982"/>
                <a:gd name="T98" fmla="*/ 1 w 3404"/>
                <a:gd name="T99" fmla="*/ 0 h 1982"/>
                <a:gd name="T100" fmla="*/ 1 w 3404"/>
                <a:gd name="T101" fmla="*/ 0 h 1982"/>
                <a:gd name="T102" fmla="*/ 1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CC0066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56" name="Freeform 16"/>
            <p:cNvSpPr>
              <a:spLocks/>
            </p:cNvSpPr>
            <p:nvPr/>
          </p:nvSpPr>
          <p:spPr bwMode="auto">
            <a:xfrm rot="1667825">
              <a:off x="1200" y="1584"/>
              <a:ext cx="975" cy="288"/>
            </a:xfrm>
            <a:custGeom>
              <a:avLst/>
              <a:gdLst>
                <a:gd name="T0" fmla="*/ 1 w 3404"/>
                <a:gd name="T1" fmla="*/ 0 h 1982"/>
                <a:gd name="T2" fmla="*/ 1 w 3404"/>
                <a:gd name="T3" fmla="*/ 0 h 1982"/>
                <a:gd name="T4" fmla="*/ 1 w 3404"/>
                <a:gd name="T5" fmla="*/ 0 h 1982"/>
                <a:gd name="T6" fmla="*/ 1 w 3404"/>
                <a:gd name="T7" fmla="*/ 0 h 1982"/>
                <a:gd name="T8" fmla="*/ 1 w 3404"/>
                <a:gd name="T9" fmla="*/ 0 h 1982"/>
                <a:gd name="T10" fmla="*/ 0 w 3404"/>
                <a:gd name="T11" fmla="*/ 0 h 1982"/>
                <a:gd name="T12" fmla="*/ 0 w 3404"/>
                <a:gd name="T13" fmla="*/ 0 h 1982"/>
                <a:gd name="T14" fmla="*/ 0 w 3404"/>
                <a:gd name="T15" fmla="*/ 0 h 1982"/>
                <a:gd name="T16" fmla="*/ 0 w 3404"/>
                <a:gd name="T17" fmla="*/ 0 h 1982"/>
                <a:gd name="T18" fmla="*/ 0 w 3404"/>
                <a:gd name="T19" fmla="*/ 0 h 1982"/>
                <a:gd name="T20" fmla="*/ 0 w 3404"/>
                <a:gd name="T21" fmla="*/ 0 h 1982"/>
                <a:gd name="T22" fmla="*/ 0 w 3404"/>
                <a:gd name="T23" fmla="*/ 0 h 1982"/>
                <a:gd name="T24" fmla="*/ 0 w 3404"/>
                <a:gd name="T25" fmla="*/ 0 h 1982"/>
                <a:gd name="T26" fmla="*/ 0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0 w 3404"/>
                <a:gd name="T73" fmla="*/ 0 h 1982"/>
                <a:gd name="T74" fmla="*/ 0 w 3404"/>
                <a:gd name="T75" fmla="*/ 0 h 1982"/>
                <a:gd name="T76" fmla="*/ 0 w 3404"/>
                <a:gd name="T77" fmla="*/ 0 h 1982"/>
                <a:gd name="T78" fmla="*/ 0 w 3404"/>
                <a:gd name="T79" fmla="*/ 0 h 1982"/>
                <a:gd name="T80" fmla="*/ 0 w 3404"/>
                <a:gd name="T81" fmla="*/ 0 h 1982"/>
                <a:gd name="T82" fmla="*/ 0 w 3404"/>
                <a:gd name="T83" fmla="*/ 0 h 1982"/>
                <a:gd name="T84" fmla="*/ 0 w 3404"/>
                <a:gd name="T85" fmla="*/ 0 h 1982"/>
                <a:gd name="T86" fmla="*/ 0 w 3404"/>
                <a:gd name="T87" fmla="*/ 0 h 1982"/>
                <a:gd name="T88" fmla="*/ 0 w 3404"/>
                <a:gd name="T89" fmla="*/ 0 h 1982"/>
                <a:gd name="T90" fmla="*/ 0 w 3404"/>
                <a:gd name="T91" fmla="*/ 0 h 1982"/>
                <a:gd name="T92" fmla="*/ 1 w 3404"/>
                <a:gd name="T93" fmla="*/ 0 h 1982"/>
                <a:gd name="T94" fmla="*/ 1 w 3404"/>
                <a:gd name="T95" fmla="*/ 0 h 1982"/>
                <a:gd name="T96" fmla="*/ 1 w 3404"/>
                <a:gd name="T97" fmla="*/ 0 h 1982"/>
                <a:gd name="T98" fmla="*/ 1 w 3404"/>
                <a:gd name="T99" fmla="*/ 0 h 1982"/>
                <a:gd name="T100" fmla="*/ 1 w 3404"/>
                <a:gd name="T101" fmla="*/ 0 h 1982"/>
                <a:gd name="T102" fmla="*/ 1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CC0066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57" name="Freeform 17"/>
            <p:cNvSpPr>
              <a:spLocks/>
            </p:cNvSpPr>
            <p:nvPr/>
          </p:nvSpPr>
          <p:spPr bwMode="auto">
            <a:xfrm>
              <a:off x="2496" y="120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8" name="Freeform 18"/>
            <p:cNvSpPr>
              <a:spLocks/>
            </p:cNvSpPr>
            <p:nvPr/>
          </p:nvSpPr>
          <p:spPr bwMode="auto">
            <a:xfrm rot="-5346949">
              <a:off x="1728" y="2304"/>
              <a:ext cx="912" cy="431"/>
            </a:xfrm>
            <a:custGeom>
              <a:avLst/>
              <a:gdLst>
                <a:gd name="T0" fmla="*/ 0 w 3404"/>
                <a:gd name="T1" fmla="*/ 0 h 1982"/>
                <a:gd name="T2" fmla="*/ 0 w 3404"/>
                <a:gd name="T3" fmla="*/ 0 h 1982"/>
                <a:gd name="T4" fmla="*/ 0 w 3404"/>
                <a:gd name="T5" fmla="*/ 0 h 1982"/>
                <a:gd name="T6" fmla="*/ 0 w 3404"/>
                <a:gd name="T7" fmla="*/ 0 h 1982"/>
                <a:gd name="T8" fmla="*/ 0 w 3404"/>
                <a:gd name="T9" fmla="*/ 0 h 1982"/>
                <a:gd name="T10" fmla="*/ 0 w 3404"/>
                <a:gd name="T11" fmla="*/ 0 h 1982"/>
                <a:gd name="T12" fmla="*/ 0 w 3404"/>
                <a:gd name="T13" fmla="*/ 0 h 1982"/>
                <a:gd name="T14" fmla="*/ 0 w 3404"/>
                <a:gd name="T15" fmla="*/ 0 h 1982"/>
                <a:gd name="T16" fmla="*/ 0 w 3404"/>
                <a:gd name="T17" fmla="*/ 0 h 1982"/>
                <a:gd name="T18" fmla="*/ 0 w 3404"/>
                <a:gd name="T19" fmla="*/ 0 h 1982"/>
                <a:gd name="T20" fmla="*/ 0 w 3404"/>
                <a:gd name="T21" fmla="*/ 0 h 1982"/>
                <a:gd name="T22" fmla="*/ 0 w 3404"/>
                <a:gd name="T23" fmla="*/ 0 h 1982"/>
                <a:gd name="T24" fmla="*/ 0 w 3404"/>
                <a:gd name="T25" fmla="*/ 0 h 1982"/>
                <a:gd name="T26" fmla="*/ 0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0 w 3404"/>
                <a:gd name="T73" fmla="*/ 0 h 1982"/>
                <a:gd name="T74" fmla="*/ 0 w 3404"/>
                <a:gd name="T75" fmla="*/ 0 h 1982"/>
                <a:gd name="T76" fmla="*/ 0 w 3404"/>
                <a:gd name="T77" fmla="*/ 0 h 1982"/>
                <a:gd name="T78" fmla="*/ 0 w 3404"/>
                <a:gd name="T79" fmla="*/ 0 h 1982"/>
                <a:gd name="T80" fmla="*/ 0 w 3404"/>
                <a:gd name="T81" fmla="*/ 0 h 1982"/>
                <a:gd name="T82" fmla="*/ 0 w 3404"/>
                <a:gd name="T83" fmla="*/ 0 h 1982"/>
                <a:gd name="T84" fmla="*/ 0 w 3404"/>
                <a:gd name="T85" fmla="*/ 0 h 1982"/>
                <a:gd name="T86" fmla="*/ 0 w 3404"/>
                <a:gd name="T87" fmla="*/ 0 h 1982"/>
                <a:gd name="T88" fmla="*/ 0 w 3404"/>
                <a:gd name="T89" fmla="*/ 0 h 1982"/>
                <a:gd name="T90" fmla="*/ 0 w 3404"/>
                <a:gd name="T91" fmla="*/ 0 h 1982"/>
                <a:gd name="T92" fmla="*/ 0 w 3404"/>
                <a:gd name="T93" fmla="*/ 0 h 1982"/>
                <a:gd name="T94" fmla="*/ 0 w 3404"/>
                <a:gd name="T95" fmla="*/ 0 h 1982"/>
                <a:gd name="T96" fmla="*/ 0 w 3404"/>
                <a:gd name="T97" fmla="*/ 0 h 1982"/>
                <a:gd name="T98" fmla="*/ 0 w 3404"/>
                <a:gd name="T99" fmla="*/ 0 h 1982"/>
                <a:gd name="T100" fmla="*/ 0 w 3404"/>
                <a:gd name="T101" fmla="*/ 0 h 1982"/>
                <a:gd name="T102" fmla="*/ 0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009900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59" name="Freeform 19"/>
            <p:cNvSpPr>
              <a:spLocks/>
            </p:cNvSpPr>
            <p:nvPr/>
          </p:nvSpPr>
          <p:spPr bwMode="auto">
            <a:xfrm rot="5360891">
              <a:off x="1728" y="1248"/>
              <a:ext cx="912" cy="431"/>
            </a:xfrm>
            <a:custGeom>
              <a:avLst/>
              <a:gdLst>
                <a:gd name="T0" fmla="*/ 0 w 3404"/>
                <a:gd name="T1" fmla="*/ 0 h 1982"/>
                <a:gd name="T2" fmla="*/ 0 w 3404"/>
                <a:gd name="T3" fmla="*/ 0 h 1982"/>
                <a:gd name="T4" fmla="*/ 0 w 3404"/>
                <a:gd name="T5" fmla="*/ 0 h 1982"/>
                <a:gd name="T6" fmla="*/ 0 w 3404"/>
                <a:gd name="T7" fmla="*/ 0 h 1982"/>
                <a:gd name="T8" fmla="*/ 0 w 3404"/>
                <a:gd name="T9" fmla="*/ 0 h 1982"/>
                <a:gd name="T10" fmla="*/ 0 w 3404"/>
                <a:gd name="T11" fmla="*/ 0 h 1982"/>
                <a:gd name="T12" fmla="*/ 0 w 3404"/>
                <a:gd name="T13" fmla="*/ 0 h 1982"/>
                <a:gd name="T14" fmla="*/ 0 w 3404"/>
                <a:gd name="T15" fmla="*/ 0 h 1982"/>
                <a:gd name="T16" fmla="*/ 0 w 3404"/>
                <a:gd name="T17" fmla="*/ 0 h 1982"/>
                <a:gd name="T18" fmla="*/ 0 w 3404"/>
                <a:gd name="T19" fmla="*/ 0 h 1982"/>
                <a:gd name="T20" fmla="*/ 0 w 3404"/>
                <a:gd name="T21" fmla="*/ 0 h 1982"/>
                <a:gd name="T22" fmla="*/ 0 w 3404"/>
                <a:gd name="T23" fmla="*/ 0 h 1982"/>
                <a:gd name="T24" fmla="*/ 0 w 3404"/>
                <a:gd name="T25" fmla="*/ 0 h 1982"/>
                <a:gd name="T26" fmla="*/ 0 w 3404"/>
                <a:gd name="T27" fmla="*/ 0 h 1982"/>
                <a:gd name="T28" fmla="*/ 0 w 3404"/>
                <a:gd name="T29" fmla="*/ 0 h 1982"/>
                <a:gd name="T30" fmla="*/ 0 w 3404"/>
                <a:gd name="T31" fmla="*/ 0 h 1982"/>
                <a:gd name="T32" fmla="*/ 0 w 3404"/>
                <a:gd name="T33" fmla="*/ 0 h 1982"/>
                <a:gd name="T34" fmla="*/ 0 w 3404"/>
                <a:gd name="T35" fmla="*/ 0 h 1982"/>
                <a:gd name="T36" fmla="*/ 0 w 3404"/>
                <a:gd name="T37" fmla="*/ 0 h 1982"/>
                <a:gd name="T38" fmla="*/ 0 w 3404"/>
                <a:gd name="T39" fmla="*/ 0 h 1982"/>
                <a:gd name="T40" fmla="*/ 0 w 3404"/>
                <a:gd name="T41" fmla="*/ 0 h 1982"/>
                <a:gd name="T42" fmla="*/ 0 w 3404"/>
                <a:gd name="T43" fmla="*/ 0 h 1982"/>
                <a:gd name="T44" fmla="*/ 0 w 3404"/>
                <a:gd name="T45" fmla="*/ 0 h 1982"/>
                <a:gd name="T46" fmla="*/ 0 w 3404"/>
                <a:gd name="T47" fmla="*/ 0 h 1982"/>
                <a:gd name="T48" fmla="*/ 0 w 3404"/>
                <a:gd name="T49" fmla="*/ 0 h 1982"/>
                <a:gd name="T50" fmla="*/ 0 w 3404"/>
                <a:gd name="T51" fmla="*/ 0 h 1982"/>
                <a:gd name="T52" fmla="*/ 0 w 3404"/>
                <a:gd name="T53" fmla="*/ 0 h 1982"/>
                <a:gd name="T54" fmla="*/ 0 w 3404"/>
                <a:gd name="T55" fmla="*/ 0 h 1982"/>
                <a:gd name="T56" fmla="*/ 0 w 3404"/>
                <a:gd name="T57" fmla="*/ 0 h 1982"/>
                <a:gd name="T58" fmla="*/ 0 w 3404"/>
                <a:gd name="T59" fmla="*/ 0 h 1982"/>
                <a:gd name="T60" fmla="*/ 0 w 3404"/>
                <a:gd name="T61" fmla="*/ 0 h 1982"/>
                <a:gd name="T62" fmla="*/ 0 w 3404"/>
                <a:gd name="T63" fmla="*/ 0 h 1982"/>
                <a:gd name="T64" fmla="*/ 0 w 3404"/>
                <a:gd name="T65" fmla="*/ 0 h 1982"/>
                <a:gd name="T66" fmla="*/ 0 w 3404"/>
                <a:gd name="T67" fmla="*/ 0 h 1982"/>
                <a:gd name="T68" fmla="*/ 0 w 3404"/>
                <a:gd name="T69" fmla="*/ 0 h 1982"/>
                <a:gd name="T70" fmla="*/ 0 w 3404"/>
                <a:gd name="T71" fmla="*/ 0 h 1982"/>
                <a:gd name="T72" fmla="*/ 0 w 3404"/>
                <a:gd name="T73" fmla="*/ 0 h 1982"/>
                <a:gd name="T74" fmla="*/ 0 w 3404"/>
                <a:gd name="T75" fmla="*/ 0 h 1982"/>
                <a:gd name="T76" fmla="*/ 0 w 3404"/>
                <a:gd name="T77" fmla="*/ 0 h 1982"/>
                <a:gd name="T78" fmla="*/ 0 w 3404"/>
                <a:gd name="T79" fmla="*/ 0 h 1982"/>
                <a:gd name="T80" fmla="*/ 0 w 3404"/>
                <a:gd name="T81" fmla="*/ 0 h 1982"/>
                <a:gd name="T82" fmla="*/ 0 w 3404"/>
                <a:gd name="T83" fmla="*/ 0 h 1982"/>
                <a:gd name="T84" fmla="*/ 0 w 3404"/>
                <a:gd name="T85" fmla="*/ 0 h 1982"/>
                <a:gd name="T86" fmla="*/ 0 w 3404"/>
                <a:gd name="T87" fmla="*/ 0 h 1982"/>
                <a:gd name="T88" fmla="*/ 0 w 3404"/>
                <a:gd name="T89" fmla="*/ 0 h 1982"/>
                <a:gd name="T90" fmla="*/ 0 w 3404"/>
                <a:gd name="T91" fmla="*/ 0 h 1982"/>
                <a:gd name="T92" fmla="*/ 0 w 3404"/>
                <a:gd name="T93" fmla="*/ 0 h 1982"/>
                <a:gd name="T94" fmla="*/ 0 w 3404"/>
                <a:gd name="T95" fmla="*/ 0 h 1982"/>
                <a:gd name="T96" fmla="*/ 0 w 3404"/>
                <a:gd name="T97" fmla="*/ 0 h 1982"/>
                <a:gd name="T98" fmla="*/ 0 w 3404"/>
                <a:gd name="T99" fmla="*/ 0 h 1982"/>
                <a:gd name="T100" fmla="*/ 0 w 3404"/>
                <a:gd name="T101" fmla="*/ 0 h 1982"/>
                <a:gd name="T102" fmla="*/ 0 w 3404"/>
                <a:gd name="T103" fmla="*/ 0 h 198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404" h="1982">
                  <a:moveTo>
                    <a:pt x="3404" y="990"/>
                  </a:moveTo>
                  <a:lnTo>
                    <a:pt x="3404" y="1008"/>
                  </a:lnTo>
                  <a:lnTo>
                    <a:pt x="3402" y="1025"/>
                  </a:lnTo>
                  <a:lnTo>
                    <a:pt x="3399" y="1045"/>
                  </a:lnTo>
                  <a:lnTo>
                    <a:pt x="3394" y="1062"/>
                  </a:lnTo>
                  <a:lnTo>
                    <a:pt x="3388" y="1080"/>
                  </a:lnTo>
                  <a:lnTo>
                    <a:pt x="3382" y="1096"/>
                  </a:lnTo>
                  <a:lnTo>
                    <a:pt x="3366" y="1131"/>
                  </a:lnTo>
                  <a:lnTo>
                    <a:pt x="3343" y="1166"/>
                  </a:lnTo>
                  <a:lnTo>
                    <a:pt x="3330" y="1182"/>
                  </a:lnTo>
                  <a:lnTo>
                    <a:pt x="3318" y="1200"/>
                  </a:lnTo>
                  <a:lnTo>
                    <a:pt x="3303" y="1217"/>
                  </a:lnTo>
                  <a:lnTo>
                    <a:pt x="3289" y="1233"/>
                  </a:lnTo>
                  <a:lnTo>
                    <a:pt x="3271" y="1249"/>
                  </a:lnTo>
                  <a:lnTo>
                    <a:pt x="3255" y="1267"/>
                  </a:lnTo>
                  <a:lnTo>
                    <a:pt x="3236" y="1283"/>
                  </a:lnTo>
                  <a:lnTo>
                    <a:pt x="3218" y="1299"/>
                  </a:lnTo>
                  <a:lnTo>
                    <a:pt x="3198" y="1316"/>
                  </a:lnTo>
                  <a:lnTo>
                    <a:pt x="3156" y="1348"/>
                  </a:lnTo>
                  <a:lnTo>
                    <a:pt x="3134" y="1364"/>
                  </a:lnTo>
                  <a:lnTo>
                    <a:pt x="3110" y="1379"/>
                  </a:lnTo>
                  <a:lnTo>
                    <a:pt x="3087" y="1395"/>
                  </a:lnTo>
                  <a:lnTo>
                    <a:pt x="3062" y="1411"/>
                  </a:lnTo>
                  <a:lnTo>
                    <a:pt x="3038" y="1427"/>
                  </a:lnTo>
                  <a:lnTo>
                    <a:pt x="3010" y="1441"/>
                  </a:lnTo>
                  <a:lnTo>
                    <a:pt x="2985" y="1457"/>
                  </a:lnTo>
                  <a:lnTo>
                    <a:pt x="2930" y="1486"/>
                  </a:lnTo>
                  <a:lnTo>
                    <a:pt x="2873" y="1515"/>
                  </a:lnTo>
                  <a:lnTo>
                    <a:pt x="2844" y="1529"/>
                  </a:lnTo>
                  <a:lnTo>
                    <a:pt x="2783" y="1558"/>
                  </a:lnTo>
                  <a:lnTo>
                    <a:pt x="2753" y="1572"/>
                  </a:lnTo>
                  <a:lnTo>
                    <a:pt x="2722" y="1585"/>
                  </a:lnTo>
                  <a:lnTo>
                    <a:pt x="2690" y="1599"/>
                  </a:lnTo>
                  <a:lnTo>
                    <a:pt x="2626" y="1625"/>
                  </a:lnTo>
                  <a:lnTo>
                    <a:pt x="2594" y="1638"/>
                  </a:lnTo>
                  <a:lnTo>
                    <a:pt x="2527" y="1663"/>
                  </a:lnTo>
                  <a:lnTo>
                    <a:pt x="2460" y="1689"/>
                  </a:lnTo>
                  <a:lnTo>
                    <a:pt x="2393" y="1711"/>
                  </a:lnTo>
                  <a:lnTo>
                    <a:pt x="2359" y="1724"/>
                  </a:lnTo>
                  <a:lnTo>
                    <a:pt x="2325" y="1735"/>
                  </a:lnTo>
                  <a:lnTo>
                    <a:pt x="2290" y="1747"/>
                  </a:lnTo>
                  <a:lnTo>
                    <a:pt x="2257" y="1758"/>
                  </a:lnTo>
                  <a:lnTo>
                    <a:pt x="2221" y="1767"/>
                  </a:lnTo>
                  <a:lnTo>
                    <a:pt x="2188" y="1779"/>
                  </a:lnTo>
                  <a:lnTo>
                    <a:pt x="2153" y="1790"/>
                  </a:lnTo>
                  <a:lnTo>
                    <a:pt x="2119" y="1799"/>
                  </a:lnTo>
                  <a:lnTo>
                    <a:pt x="2084" y="1809"/>
                  </a:lnTo>
                  <a:lnTo>
                    <a:pt x="2017" y="1828"/>
                  </a:lnTo>
                  <a:lnTo>
                    <a:pt x="1981" y="1836"/>
                  </a:lnTo>
                  <a:lnTo>
                    <a:pt x="1948" y="1846"/>
                  </a:lnTo>
                  <a:lnTo>
                    <a:pt x="1881" y="1862"/>
                  </a:lnTo>
                  <a:lnTo>
                    <a:pt x="1847" y="1871"/>
                  </a:lnTo>
                  <a:lnTo>
                    <a:pt x="1815" y="1879"/>
                  </a:lnTo>
                  <a:lnTo>
                    <a:pt x="1781" y="1886"/>
                  </a:lnTo>
                  <a:lnTo>
                    <a:pt x="1749" y="1894"/>
                  </a:lnTo>
                  <a:lnTo>
                    <a:pt x="1717" y="1900"/>
                  </a:lnTo>
                  <a:lnTo>
                    <a:pt x="1685" y="1908"/>
                  </a:lnTo>
                  <a:lnTo>
                    <a:pt x="1653" y="1915"/>
                  </a:lnTo>
                  <a:lnTo>
                    <a:pt x="1623" y="1919"/>
                  </a:lnTo>
                  <a:lnTo>
                    <a:pt x="1593" y="1926"/>
                  </a:lnTo>
                  <a:lnTo>
                    <a:pt x="1562" y="1931"/>
                  </a:lnTo>
                  <a:lnTo>
                    <a:pt x="1532" y="1937"/>
                  </a:lnTo>
                  <a:lnTo>
                    <a:pt x="1474" y="1946"/>
                  </a:lnTo>
                  <a:lnTo>
                    <a:pt x="1447" y="1951"/>
                  </a:lnTo>
                  <a:lnTo>
                    <a:pt x="1418" y="1954"/>
                  </a:lnTo>
                  <a:lnTo>
                    <a:pt x="1393" y="1959"/>
                  </a:lnTo>
                  <a:lnTo>
                    <a:pt x="1365" y="1962"/>
                  </a:lnTo>
                  <a:lnTo>
                    <a:pt x="1314" y="1969"/>
                  </a:lnTo>
                  <a:lnTo>
                    <a:pt x="1290" y="1972"/>
                  </a:lnTo>
                  <a:lnTo>
                    <a:pt x="1266" y="1974"/>
                  </a:lnTo>
                  <a:lnTo>
                    <a:pt x="1244" y="1977"/>
                  </a:lnTo>
                  <a:lnTo>
                    <a:pt x="1221" y="1978"/>
                  </a:lnTo>
                  <a:lnTo>
                    <a:pt x="1201" y="1980"/>
                  </a:lnTo>
                  <a:lnTo>
                    <a:pt x="1180" y="1980"/>
                  </a:lnTo>
                  <a:lnTo>
                    <a:pt x="1161" y="1982"/>
                  </a:lnTo>
                  <a:lnTo>
                    <a:pt x="1101" y="1982"/>
                  </a:lnTo>
                  <a:lnTo>
                    <a:pt x="1069" y="1980"/>
                  </a:lnTo>
                  <a:lnTo>
                    <a:pt x="1009" y="1980"/>
                  </a:lnTo>
                  <a:lnTo>
                    <a:pt x="978" y="1978"/>
                  </a:lnTo>
                  <a:lnTo>
                    <a:pt x="949" y="1977"/>
                  </a:lnTo>
                  <a:lnTo>
                    <a:pt x="919" y="1975"/>
                  </a:lnTo>
                  <a:lnTo>
                    <a:pt x="890" y="1974"/>
                  </a:lnTo>
                  <a:lnTo>
                    <a:pt x="861" y="1970"/>
                  </a:lnTo>
                  <a:lnTo>
                    <a:pt x="833" y="1969"/>
                  </a:lnTo>
                  <a:lnTo>
                    <a:pt x="805" y="1966"/>
                  </a:lnTo>
                  <a:lnTo>
                    <a:pt x="776" y="1962"/>
                  </a:lnTo>
                  <a:lnTo>
                    <a:pt x="749" y="1958"/>
                  </a:lnTo>
                  <a:lnTo>
                    <a:pt x="722" y="1954"/>
                  </a:lnTo>
                  <a:lnTo>
                    <a:pt x="696" y="1950"/>
                  </a:lnTo>
                  <a:lnTo>
                    <a:pt x="669" y="1943"/>
                  </a:lnTo>
                  <a:lnTo>
                    <a:pt x="644" y="1939"/>
                  </a:lnTo>
                  <a:lnTo>
                    <a:pt x="618" y="1932"/>
                  </a:lnTo>
                  <a:lnTo>
                    <a:pt x="594" y="1926"/>
                  </a:lnTo>
                  <a:lnTo>
                    <a:pt x="568" y="1919"/>
                  </a:lnTo>
                  <a:lnTo>
                    <a:pt x="544" y="1911"/>
                  </a:lnTo>
                  <a:lnTo>
                    <a:pt x="520" y="1905"/>
                  </a:lnTo>
                  <a:lnTo>
                    <a:pt x="496" y="1895"/>
                  </a:lnTo>
                  <a:lnTo>
                    <a:pt x="474" y="1887"/>
                  </a:lnTo>
                  <a:lnTo>
                    <a:pt x="452" y="1878"/>
                  </a:lnTo>
                  <a:lnTo>
                    <a:pt x="429" y="1867"/>
                  </a:lnTo>
                  <a:lnTo>
                    <a:pt x="408" y="1857"/>
                  </a:lnTo>
                  <a:lnTo>
                    <a:pt x="386" y="1846"/>
                  </a:lnTo>
                  <a:lnTo>
                    <a:pt x="367" y="1833"/>
                  </a:lnTo>
                  <a:lnTo>
                    <a:pt x="346" y="1822"/>
                  </a:lnTo>
                  <a:lnTo>
                    <a:pt x="327" y="1809"/>
                  </a:lnTo>
                  <a:lnTo>
                    <a:pt x="288" y="1780"/>
                  </a:lnTo>
                  <a:lnTo>
                    <a:pt x="271" y="1766"/>
                  </a:lnTo>
                  <a:lnTo>
                    <a:pt x="236" y="1734"/>
                  </a:lnTo>
                  <a:lnTo>
                    <a:pt x="204" y="1699"/>
                  </a:lnTo>
                  <a:lnTo>
                    <a:pt x="188" y="1679"/>
                  </a:lnTo>
                  <a:lnTo>
                    <a:pt x="173" y="1660"/>
                  </a:lnTo>
                  <a:lnTo>
                    <a:pt x="144" y="1619"/>
                  </a:lnTo>
                  <a:lnTo>
                    <a:pt x="119" y="1574"/>
                  </a:lnTo>
                  <a:lnTo>
                    <a:pt x="108" y="1552"/>
                  </a:lnTo>
                  <a:lnTo>
                    <a:pt x="95" y="1528"/>
                  </a:lnTo>
                  <a:lnTo>
                    <a:pt x="85" y="1502"/>
                  </a:lnTo>
                  <a:lnTo>
                    <a:pt x="74" y="1476"/>
                  </a:lnTo>
                  <a:lnTo>
                    <a:pt x="64" y="1449"/>
                  </a:lnTo>
                  <a:lnTo>
                    <a:pt x="56" y="1422"/>
                  </a:lnTo>
                  <a:lnTo>
                    <a:pt x="48" y="1393"/>
                  </a:lnTo>
                  <a:lnTo>
                    <a:pt x="32" y="1332"/>
                  </a:lnTo>
                  <a:lnTo>
                    <a:pt x="28" y="1300"/>
                  </a:lnTo>
                  <a:lnTo>
                    <a:pt x="21" y="1268"/>
                  </a:lnTo>
                  <a:lnTo>
                    <a:pt x="16" y="1235"/>
                  </a:lnTo>
                  <a:lnTo>
                    <a:pt x="12" y="1200"/>
                  </a:lnTo>
                  <a:lnTo>
                    <a:pt x="8" y="1165"/>
                  </a:lnTo>
                  <a:lnTo>
                    <a:pt x="5" y="1128"/>
                  </a:lnTo>
                  <a:lnTo>
                    <a:pt x="4" y="1091"/>
                  </a:lnTo>
                  <a:lnTo>
                    <a:pt x="2" y="1053"/>
                  </a:lnTo>
                  <a:lnTo>
                    <a:pt x="2" y="1013"/>
                  </a:lnTo>
                  <a:lnTo>
                    <a:pt x="0" y="990"/>
                  </a:lnTo>
                  <a:lnTo>
                    <a:pt x="0" y="950"/>
                  </a:lnTo>
                  <a:lnTo>
                    <a:pt x="4" y="873"/>
                  </a:lnTo>
                  <a:lnTo>
                    <a:pt x="10" y="800"/>
                  </a:lnTo>
                  <a:lnTo>
                    <a:pt x="13" y="765"/>
                  </a:lnTo>
                  <a:lnTo>
                    <a:pt x="18" y="731"/>
                  </a:lnTo>
                  <a:lnTo>
                    <a:pt x="24" y="698"/>
                  </a:lnTo>
                  <a:lnTo>
                    <a:pt x="29" y="666"/>
                  </a:lnTo>
                  <a:lnTo>
                    <a:pt x="36" y="635"/>
                  </a:lnTo>
                  <a:lnTo>
                    <a:pt x="44" y="605"/>
                  </a:lnTo>
                  <a:lnTo>
                    <a:pt x="60" y="547"/>
                  </a:lnTo>
                  <a:lnTo>
                    <a:pt x="79" y="493"/>
                  </a:lnTo>
                  <a:lnTo>
                    <a:pt x="90" y="467"/>
                  </a:lnTo>
                  <a:lnTo>
                    <a:pt x="100" y="443"/>
                  </a:lnTo>
                  <a:lnTo>
                    <a:pt x="112" y="419"/>
                  </a:lnTo>
                  <a:lnTo>
                    <a:pt x="124" y="397"/>
                  </a:lnTo>
                  <a:lnTo>
                    <a:pt x="136" y="375"/>
                  </a:lnTo>
                  <a:lnTo>
                    <a:pt x="151" y="352"/>
                  </a:lnTo>
                  <a:lnTo>
                    <a:pt x="165" y="333"/>
                  </a:lnTo>
                  <a:lnTo>
                    <a:pt x="180" y="312"/>
                  </a:lnTo>
                  <a:lnTo>
                    <a:pt x="194" y="293"/>
                  </a:lnTo>
                  <a:lnTo>
                    <a:pt x="226" y="258"/>
                  </a:lnTo>
                  <a:lnTo>
                    <a:pt x="244" y="240"/>
                  </a:lnTo>
                  <a:lnTo>
                    <a:pt x="261" y="224"/>
                  </a:lnTo>
                  <a:lnTo>
                    <a:pt x="279" y="210"/>
                  </a:lnTo>
                  <a:lnTo>
                    <a:pt x="296" y="194"/>
                  </a:lnTo>
                  <a:lnTo>
                    <a:pt x="316" y="179"/>
                  </a:lnTo>
                  <a:lnTo>
                    <a:pt x="335" y="167"/>
                  </a:lnTo>
                  <a:lnTo>
                    <a:pt x="356" y="154"/>
                  </a:lnTo>
                  <a:lnTo>
                    <a:pt x="376" y="143"/>
                  </a:lnTo>
                  <a:lnTo>
                    <a:pt x="397" y="130"/>
                  </a:lnTo>
                  <a:lnTo>
                    <a:pt x="418" y="120"/>
                  </a:lnTo>
                  <a:lnTo>
                    <a:pt x="439" y="109"/>
                  </a:lnTo>
                  <a:lnTo>
                    <a:pt x="461" y="99"/>
                  </a:lnTo>
                  <a:lnTo>
                    <a:pt x="485" y="90"/>
                  </a:lnTo>
                  <a:lnTo>
                    <a:pt x="508" y="82"/>
                  </a:lnTo>
                  <a:lnTo>
                    <a:pt x="556" y="66"/>
                  </a:lnTo>
                  <a:lnTo>
                    <a:pt x="580" y="58"/>
                  </a:lnTo>
                  <a:lnTo>
                    <a:pt x="605" y="52"/>
                  </a:lnTo>
                  <a:lnTo>
                    <a:pt x="629" y="45"/>
                  </a:lnTo>
                  <a:lnTo>
                    <a:pt x="656" y="40"/>
                  </a:lnTo>
                  <a:lnTo>
                    <a:pt x="682" y="36"/>
                  </a:lnTo>
                  <a:lnTo>
                    <a:pt x="708" y="29"/>
                  </a:lnTo>
                  <a:lnTo>
                    <a:pt x="735" y="26"/>
                  </a:lnTo>
                  <a:lnTo>
                    <a:pt x="762" y="21"/>
                  </a:lnTo>
                  <a:lnTo>
                    <a:pt x="789" y="18"/>
                  </a:lnTo>
                  <a:lnTo>
                    <a:pt x="818" y="15"/>
                  </a:lnTo>
                  <a:lnTo>
                    <a:pt x="845" y="12"/>
                  </a:lnTo>
                  <a:lnTo>
                    <a:pt x="874" y="8"/>
                  </a:lnTo>
                  <a:lnTo>
                    <a:pt x="903" y="7"/>
                  </a:lnTo>
                  <a:lnTo>
                    <a:pt x="933" y="5"/>
                  </a:lnTo>
                  <a:lnTo>
                    <a:pt x="962" y="4"/>
                  </a:lnTo>
                  <a:lnTo>
                    <a:pt x="1023" y="0"/>
                  </a:lnTo>
                  <a:lnTo>
                    <a:pt x="1170" y="0"/>
                  </a:lnTo>
                  <a:lnTo>
                    <a:pt x="1189" y="2"/>
                  </a:lnTo>
                  <a:lnTo>
                    <a:pt x="1212" y="2"/>
                  </a:lnTo>
                  <a:lnTo>
                    <a:pt x="1233" y="4"/>
                  </a:lnTo>
                  <a:lnTo>
                    <a:pt x="1255" y="7"/>
                  </a:lnTo>
                  <a:lnTo>
                    <a:pt x="1303" y="10"/>
                  </a:lnTo>
                  <a:lnTo>
                    <a:pt x="1327" y="13"/>
                  </a:lnTo>
                  <a:lnTo>
                    <a:pt x="1378" y="20"/>
                  </a:lnTo>
                  <a:lnTo>
                    <a:pt x="1405" y="24"/>
                  </a:lnTo>
                  <a:lnTo>
                    <a:pt x="1433" y="28"/>
                  </a:lnTo>
                  <a:lnTo>
                    <a:pt x="1460" y="32"/>
                  </a:lnTo>
                  <a:lnTo>
                    <a:pt x="1517" y="42"/>
                  </a:lnTo>
                  <a:lnTo>
                    <a:pt x="1548" y="47"/>
                  </a:lnTo>
                  <a:lnTo>
                    <a:pt x="1577" y="53"/>
                  </a:lnTo>
                  <a:lnTo>
                    <a:pt x="1607" y="58"/>
                  </a:lnTo>
                  <a:lnTo>
                    <a:pt x="1639" y="64"/>
                  </a:lnTo>
                  <a:lnTo>
                    <a:pt x="1669" y="71"/>
                  </a:lnTo>
                  <a:lnTo>
                    <a:pt x="1701" y="77"/>
                  </a:lnTo>
                  <a:lnTo>
                    <a:pt x="1733" y="85"/>
                  </a:lnTo>
                  <a:lnTo>
                    <a:pt x="1765" y="91"/>
                  </a:lnTo>
                  <a:lnTo>
                    <a:pt x="1799" y="99"/>
                  </a:lnTo>
                  <a:lnTo>
                    <a:pt x="1831" y="107"/>
                  </a:lnTo>
                  <a:lnTo>
                    <a:pt x="1865" y="114"/>
                  </a:lnTo>
                  <a:lnTo>
                    <a:pt x="1898" y="123"/>
                  </a:lnTo>
                  <a:lnTo>
                    <a:pt x="1965" y="139"/>
                  </a:lnTo>
                  <a:lnTo>
                    <a:pt x="2033" y="159"/>
                  </a:lnTo>
                  <a:lnTo>
                    <a:pt x="2068" y="168"/>
                  </a:lnTo>
                  <a:lnTo>
                    <a:pt x="2101" y="178"/>
                  </a:lnTo>
                  <a:lnTo>
                    <a:pt x="2137" y="187"/>
                  </a:lnTo>
                  <a:lnTo>
                    <a:pt x="2170" y="197"/>
                  </a:lnTo>
                  <a:lnTo>
                    <a:pt x="2205" y="208"/>
                  </a:lnTo>
                  <a:lnTo>
                    <a:pt x="2239" y="218"/>
                  </a:lnTo>
                  <a:lnTo>
                    <a:pt x="2274" y="229"/>
                  </a:lnTo>
                  <a:lnTo>
                    <a:pt x="2341" y="251"/>
                  </a:lnTo>
                  <a:lnTo>
                    <a:pt x="2377" y="263"/>
                  </a:lnTo>
                  <a:lnTo>
                    <a:pt x="2410" y="275"/>
                  </a:lnTo>
                  <a:lnTo>
                    <a:pt x="2444" y="287"/>
                  </a:lnTo>
                  <a:lnTo>
                    <a:pt x="2511" y="312"/>
                  </a:lnTo>
                  <a:lnTo>
                    <a:pt x="2545" y="323"/>
                  </a:lnTo>
                  <a:lnTo>
                    <a:pt x="2577" y="336"/>
                  </a:lnTo>
                  <a:lnTo>
                    <a:pt x="2610" y="349"/>
                  </a:lnTo>
                  <a:lnTo>
                    <a:pt x="2642" y="362"/>
                  </a:lnTo>
                  <a:lnTo>
                    <a:pt x="2674" y="376"/>
                  </a:lnTo>
                  <a:lnTo>
                    <a:pt x="2706" y="389"/>
                  </a:lnTo>
                  <a:lnTo>
                    <a:pt x="2737" y="402"/>
                  </a:lnTo>
                  <a:lnTo>
                    <a:pt x="2769" y="416"/>
                  </a:lnTo>
                  <a:lnTo>
                    <a:pt x="2799" y="431"/>
                  </a:lnTo>
                  <a:lnTo>
                    <a:pt x="2828" y="445"/>
                  </a:lnTo>
                  <a:lnTo>
                    <a:pt x="2858" y="459"/>
                  </a:lnTo>
                  <a:lnTo>
                    <a:pt x="2916" y="488"/>
                  </a:lnTo>
                  <a:lnTo>
                    <a:pt x="2945" y="502"/>
                  </a:lnTo>
                  <a:lnTo>
                    <a:pt x="2970" y="517"/>
                  </a:lnTo>
                  <a:lnTo>
                    <a:pt x="2998" y="533"/>
                  </a:lnTo>
                  <a:lnTo>
                    <a:pt x="3023" y="547"/>
                  </a:lnTo>
                  <a:lnTo>
                    <a:pt x="3049" y="563"/>
                  </a:lnTo>
                  <a:lnTo>
                    <a:pt x="3074" y="578"/>
                  </a:lnTo>
                  <a:lnTo>
                    <a:pt x="3122" y="610"/>
                  </a:lnTo>
                  <a:lnTo>
                    <a:pt x="3167" y="642"/>
                  </a:lnTo>
                  <a:lnTo>
                    <a:pt x="3209" y="674"/>
                  </a:lnTo>
                  <a:lnTo>
                    <a:pt x="3228" y="690"/>
                  </a:lnTo>
                  <a:lnTo>
                    <a:pt x="3246" y="706"/>
                  </a:lnTo>
                  <a:lnTo>
                    <a:pt x="3263" y="723"/>
                  </a:lnTo>
                  <a:lnTo>
                    <a:pt x="3281" y="739"/>
                  </a:lnTo>
                  <a:lnTo>
                    <a:pt x="3297" y="757"/>
                  </a:lnTo>
                  <a:lnTo>
                    <a:pt x="3311" y="773"/>
                  </a:lnTo>
                  <a:lnTo>
                    <a:pt x="3326" y="790"/>
                  </a:lnTo>
                  <a:lnTo>
                    <a:pt x="3338" y="808"/>
                  </a:lnTo>
                  <a:lnTo>
                    <a:pt x="3350" y="824"/>
                  </a:lnTo>
                  <a:lnTo>
                    <a:pt x="3361" y="841"/>
                  </a:lnTo>
                  <a:lnTo>
                    <a:pt x="3370" y="859"/>
                  </a:lnTo>
                  <a:lnTo>
                    <a:pt x="3378" y="875"/>
                  </a:lnTo>
                  <a:lnTo>
                    <a:pt x="3386" y="894"/>
                  </a:lnTo>
                  <a:lnTo>
                    <a:pt x="3391" y="910"/>
                  </a:lnTo>
                  <a:lnTo>
                    <a:pt x="3398" y="929"/>
                  </a:lnTo>
                  <a:lnTo>
                    <a:pt x="3401" y="945"/>
                  </a:lnTo>
                  <a:lnTo>
                    <a:pt x="3404" y="963"/>
                  </a:lnTo>
                  <a:lnTo>
                    <a:pt x="3404" y="990"/>
                  </a:lnTo>
                </a:path>
              </a:pathLst>
            </a:custGeom>
            <a:solidFill>
              <a:srgbClr val="009900"/>
            </a:solidFill>
            <a:ln w="492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81620" name="Text Box 20"/>
          <p:cNvSpPr txBox="1">
            <a:spLocks noChangeArrowheads="1"/>
          </p:cNvSpPr>
          <p:nvPr/>
        </p:nvSpPr>
        <p:spPr bwMode="auto">
          <a:xfrm>
            <a:off x="5292725" y="4884738"/>
            <a:ext cx="35052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n-GB" altLang="en-US" sz="2800" dirty="0">
                <a:latin typeface="+mn-lt"/>
              </a:rPr>
              <a:t>The </a:t>
            </a:r>
            <a:r>
              <a:rPr lang="en-GB" altLang="en-US" sz="2800" dirty="0" err="1">
                <a:latin typeface="+mn-lt"/>
              </a:rPr>
              <a:t>unhybridized</a:t>
            </a:r>
            <a:r>
              <a:rPr lang="en-GB" altLang="en-US" sz="2800" dirty="0">
                <a:latin typeface="+mn-lt"/>
              </a:rPr>
              <a:t> p orbital is </a:t>
            </a:r>
            <a:r>
              <a:rPr lang="en-GB" altLang="en-US" sz="2800" i="1" dirty="0">
                <a:latin typeface="+mn-lt"/>
              </a:rPr>
              <a:t>perpendicular</a:t>
            </a:r>
            <a:r>
              <a:rPr lang="en-GB" altLang="en-US" sz="2800" dirty="0">
                <a:latin typeface="+mn-lt"/>
              </a:rPr>
              <a:t> to sp</a:t>
            </a:r>
            <a:r>
              <a:rPr lang="en-GB" altLang="en-US" sz="2800" baseline="30000" dirty="0">
                <a:latin typeface="+mn-lt"/>
              </a:rPr>
              <a:t>2</a:t>
            </a:r>
            <a:r>
              <a:rPr lang="en-GB" altLang="en-US" sz="2800" dirty="0">
                <a:latin typeface="+mn-lt"/>
              </a:rPr>
              <a:t> plane.</a:t>
            </a:r>
          </a:p>
        </p:txBody>
      </p:sp>
      <p:sp>
        <p:nvSpPr>
          <p:cNvPr id="281621" name="Text Box 21"/>
          <p:cNvSpPr txBox="1">
            <a:spLocks noChangeArrowheads="1"/>
          </p:cNvSpPr>
          <p:nvPr/>
        </p:nvSpPr>
        <p:spPr bwMode="auto">
          <a:xfrm>
            <a:off x="0" y="609600"/>
            <a:ext cx="3086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800" b="1" dirty="0">
                <a:solidFill>
                  <a:srgbClr val="FF3300"/>
                </a:solidFill>
                <a:latin typeface="+mn-lt"/>
              </a:rPr>
              <a:t>sp</a:t>
            </a:r>
            <a:r>
              <a:rPr lang="en-US" altLang="en-US" sz="2800" b="1" baseline="30000" dirty="0">
                <a:solidFill>
                  <a:srgbClr val="FF3300"/>
                </a:solidFill>
                <a:latin typeface="+mn-lt"/>
              </a:rPr>
              <a:t>2</a:t>
            </a:r>
            <a:r>
              <a:rPr lang="en-US" altLang="en-US" sz="2800" b="1" dirty="0">
                <a:solidFill>
                  <a:srgbClr val="FF3300"/>
                </a:solidFill>
                <a:latin typeface="+mn-lt"/>
              </a:rPr>
              <a:t> - hybrid orbitals</a:t>
            </a:r>
          </a:p>
        </p:txBody>
      </p:sp>
      <p:sp>
        <p:nvSpPr>
          <p:cNvPr id="18437" name="Line 22"/>
          <p:cNvSpPr>
            <a:spLocks noChangeShapeType="1"/>
          </p:cNvSpPr>
          <p:nvPr/>
        </p:nvSpPr>
        <p:spPr bwMode="auto">
          <a:xfrm>
            <a:off x="1676400" y="1066800"/>
            <a:ext cx="1023938" cy="20748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8" name="Line 23"/>
          <p:cNvSpPr>
            <a:spLocks noChangeShapeType="1"/>
          </p:cNvSpPr>
          <p:nvPr/>
        </p:nvSpPr>
        <p:spPr bwMode="auto">
          <a:xfrm>
            <a:off x="1403350" y="1268413"/>
            <a:ext cx="1050925" cy="28622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9" name="Line 24"/>
          <p:cNvSpPr>
            <a:spLocks noChangeShapeType="1"/>
          </p:cNvSpPr>
          <p:nvPr/>
        </p:nvSpPr>
        <p:spPr bwMode="auto">
          <a:xfrm>
            <a:off x="2339975" y="1268413"/>
            <a:ext cx="2349500" cy="2489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0" name="Text Box 25"/>
          <p:cNvSpPr txBox="1">
            <a:spLocks noChangeArrowheads="1"/>
          </p:cNvSpPr>
          <p:nvPr/>
        </p:nvSpPr>
        <p:spPr bwMode="auto">
          <a:xfrm>
            <a:off x="5940425" y="620713"/>
            <a:ext cx="28511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charset="0"/>
              </a:rPr>
              <a:t>UNHYBRIDIZED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charset="0"/>
              </a:rPr>
              <a:t>p- orbital</a:t>
            </a:r>
          </a:p>
        </p:txBody>
      </p:sp>
      <p:sp>
        <p:nvSpPr>
          <p:cNvPr id="18441" name="Line 26"/>
          <p:cNvSpPr>
            <a:spLocks noChangeShapeType="1"/>
          </p:cNvSpPr>
          <p:nvPr/>
        </p:nvSpPr>
        <p:spPr bwMode="auto">
          <a:xfrm flipH="1">
            <a:off x="3779838" y="1052513"/>
            <a:ext cx="2138362" cy="12969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2" name="Text Box 27"/>
          <p:cNvSpPr txBox="1">
            <a:spLocks noChangeArrowheads="1"/>
          </p:cNvSpPr>
          <p:nvPr/>
        </p:nvSpPr>
        <p:spPr bwMode="auto">
          <a:xfrm>
            <a:off x="1660525" y="-11113"/>
            <a:ext cx="4265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charset="0"/>
              </a:rPr>
              <a:t>An sp</a:t>
            </a:r>
            <a:r>
              <a:rPr lang="en-US" altLang="en-US" sz="2800" baseline="30000">
                <a:latin typeface="Arial" charset="0"/>
              </a:rPr>
              <a:t>2 </a:t>
            </a:r>
            <a:r>
              <a:rPr lang="en-US" altLang="en-US" sz="2800">
                <a:latin typeface="Arial" charset="0"/>
              </a:rPr>
              <a:t>hydridized C atom</a:t>
            </a:r>
            <a:r>
              <a:rPr lang="en-US" altLang="en-US" sz="2800" b="1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0453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sp</a:t>
            </a:r>
            <a:r>
              <a:rPr lang="en-GB" altLang="en-US" baseline="30000" smtClean="0"/>
              <a:t>2</a:t>
            </a:r>
            <a:r>
              <a:rPr lang="en-GB" altLang="en-US" smtClean="0"/>
              <a:t> orbitals &amp; sigma bonds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2671763"/>
          </a:xfrm>
        </p:spPr>
        <p:txBody>
          <a:bodyPr rtlCol="0"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800" dirty="0" smtClean="0"/>
              <a:t>In </a:t>
            </a:r>
            <a:r>
              <a:rPr lang="en-GB" altLang="en-US" sz="2800" dirty="0" err="1" smtClean="0"/>
              <a:t>ethene</a:t>
            </a:r>
            <a:r>
              <a:rPr lang="en-GB" altLang="en-US" sz="2800" dirty="0" smtClean="0"/>
              <a:t>, two of the sp</a:t>
            </a:r>
            <a:r>
              <a:rPr lang="en-GB" altLang="en-US" sz="2800" baseline="30000" dirty="0" smtClean="0"/>
              <a:t>2</a:t>
            </a:r>
            <a:r>
              <a:rPr lang="en-GB" altLang="en-US" sz="2800" dirty="0" smtClean="0"/>
              <a:t> orbitals of carbon can overlap with the s orbital of hydrogen to form sigma bonds.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28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800" dirty="0" smtClean="0"/>
              <a:t>A sigma bonds also forms between the two carbon atoms.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1905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935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0" y="2286000"/>
            <a:ext cx="9144000" cy="1930400"/>
            <a:chOff x="0" y="1392"/>
            <a:chExt cx="6336" cy="1264"/>
          </a:xfrm>
        </p:grpSpPr>
        <p:sp>
          <p:nvSpPr>
            <p:cNvPr id="20527" name="Freeform 3"/>
            <p:cNvSpPr>
              <a:spLocks/>
            </p:cNvSpPr>
            <p:nvPr/>
          </p:nvSpPr>
          <p:spPr bwMode="auto">
            <a:xfrm>
              <a:off x="3696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8" name="Freeform 4"/>
            <p:cNvSpPr>
              <a:spLocks/>
            </p:cNvSpPr>
            <p:nvPr/>
          </p:nvSpPr>
          <p:spPr bwMode="auto">
            <a:xfrm>
              <a:off x="441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9" name="Freeform 5"/>
            <p:cNvSpPr>
              <a:spLocks/>
            </p:cNvSpPr>
            <p:nvPr/>
          </p:nvSpPr>
          <p:spPr bwMode="auto">
            <a:xfrm>
              <a:off x="3984" y="187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0" name="Freeform 6"/>
            <p:cNvSpPr>
              <a:spLocks/>
            </p:cNvSpPr>
            <p:nvPr/>
          </p:nvSpPr>
          <p:spPr bwMode="auto">
            <a:xfrm>
              <a:off x="3456" y="211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1" name="Freeform 7"/>
            <p:cNvSpPr>
              <a:spLocks/>
            </p:cNvSpPr>
            <p:nvPr/>
          </p:nvSpPr>
          <p:spPr bwMode="auto">
            <a:xfrm>
              <a:off x="3600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2" name="Freeform 8"/>
            <p:cNvSpPr>
              <a:spLocks/>
            </p:cNvSpPr>
            <p:nvPr/>
          </p:nvSpPr>
          <p:spPr bwMode="auto">
            <a:xfrm>
              <a:off x="393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3" name="Freeform 9"/>
            <p:cNvSpPr>
              <a:spLocks/>
            </p:cNvSpPr>
            <p:nvPr/>
          </p:nvSpPr>
          <p:spPr bwMode="auto">
            <a:xfrm flipH="1">
              <a:off x="2352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4" name="Freeform 10"/>
            <p:cNvSpPr>
              <a:spLocks/>
            </p:cNvSpPr>
            <p:nvPr/>
          </p:nvSpPr>
          <p:spPr bwMode="auto">
            <a:xfrm flipH="1">
              <a:off x="206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5" name="Freeform 11"/>
            <p:cNvSpPr>
              <a:spLocks/>
            </p:cNvSpPr>
            <p:nvPr/>
          </p:nvSpPr>
          <p:spPr bwMode="auto">
            <a:xfrm>
              <a:off x="768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6" name="Freeform 12"/>
            <p:cNvSpPr>
              <a:spLocks/>
            </p:cNvSpPr>
            <p:nvPr/>
          </p:nvSpPr>
          <p:spPr bwMode="auto">
            <a:xfrm>
              <a:off x="1378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7" name="Freeform 13"/>
            <p:cNvSpPr>
              <a:spLocks/>
            </p:cNvSpPr>
            <p:nvPr/>
          </p:nvSpPr>
          <p:spPr bwMode="auto">
            <a:xfrm>
              <a:off x="182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8" name="Freeform 14"/>
            <p:cNvSpPr>
              <a:spLocks/>
            </p:cNvSpPr>
            <p:nvPr/>
          </p:nvSpPr>
          <p:spPr bwMode="auto">
            <a:xfrm>
              <a:off x="432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9" name="Freeform 15"/>
            <p:cNvSpPr>
              <a:spLocks/>
            </p:cNvSpPr>
            <p:nvPr/>
          </p:nvSpPr>
          <p:spPr bwMode="auto">
            <a:xfrm>
              <a:off x="0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40" name="Freeform 16"/>
            <p:cNvSpPr>
              <a:spLocks/>
            </p:cNvSpPr>
            <p:nvPr/>
          </p:nvSpPr>
          <p:spPr bwMode="auto">
            <a:xfrm>
              <a:off x="216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41" name="Freeform 17"/>
            <p:cNvSpPr>
              <a:spLocks/>
            </p:cNvSpPr>
            <p:nvPr/>
          </p:nvSpPr>
          <p:spPr bwMode="auto">
            <a:xfrm flipH="1">
              <a:off x="312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42" name="Freeform 18"/>
            <p:cNvSpPr>
              <a:spLocks/>
            </p:cNvSpPr>
            <p:nvPr/>
          </p:nvSpPr>
          <p:spPr bwMode="auto">
            <a:xfrm flipH="1">
              <a:off x="3456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483" name="Freeform 19"/>
          <p:cNvSpPr>
            <a:spLocks/>
          </p:cNvSpPr>
          <p:nvPr/>
        </p:nvSpPr>
        <p:spPr bwMode="auto">
          <a:xfrm rot="-1133660">
            <a:off x="914400" y="35052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0484" name="Group 20"/>
          <p:cNvGrpSpPr>
            <a:grpSpLocks/>
          </p:cNvGrpSpPr>
          <p:nvPr/>
        </p:nvGrpSpPr>
        <p:grpSpPr bwMode="auto">
          <a:xfrm>
            <a:off x="-152400" y="838200"/>
            <a:ext cx="5616575" cy="5257800"/>
            <a:chOff x="-48" y="528"/>
            <a:chExt cx="3538" cy="3312"/>
          </a:xfrm>
        </p:grpSpPr>
        <p:sp>
          <p:nvSpPr>
            <p:cNvPr id="20524" name="Line 21"/>
            <p:cNvSpPr>
              <a:spLocks noChangeShapeType="1"/>
            </p:cNvSpPr>
            <p:nvPr/>
          </p:nvSpPr>
          <p:spPr bwMode="auto">
            <a:xfrm>
              <a:off x="-48" y="2160"/>
              <a:ext cx="3538" cy="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5" name="Line 22"/>
            <p:cNvSpPr>
              <a:spLocks noChangeShapeType="1"/>
            </p:cNvSpPr>
            <p:nvPr/>
          </p:nvSpPr>
          <p:spPr bwMode="auto">
            <a:xfrm flipH="1" flipV="1">
              <a:off x="1776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6" name="Line 23"/>
            <p:cNvSpPr>
              <a:spLocks noChangeShapeType="1"/>
            </p:cNvSpPr>
            <p:nvPr/>
          </p:nvSpPr>
          <p:spPr bwMode="auto">
            <a:xfrm flipH="1">
              <a:off x="1042" y="1296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485" name="Text Box 24"/>
          <p:cNvSpPr txBox="1">
            <a:spLocks noChangeArrowheads="1"/>
          </p:cNvSpPr>
          <p:nvPr/>
        </p:nvSpPr>
        <p:spPr bwMode="auto">
          <a:xfrm>
            <a:off x="1295400" y="42052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0486" name="Text Box 25"/>
          <p:cNvSpPr txBox="1">
            <a:spLocks noChangeArrowheads="1"/>
          </p:cNvSpPr>
          <p:nvPr/>
        </p:nvSpPr>
        <p:spPr bwMode="auto">
          <a:xfrm>
            <a:off x="5334000" y="29098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0487" name="Text Box 26"/>
          <p:cNvSpPr txBox="1">
            <a:spLocks noChangeArrowheads="1"/>
          </p:cNvSpPr>
          <p:nvPr/>
        </p:nvSpPr>
        <p:spPr bwMode="auto">
          <a:xfrm>
            <a:off x="289560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sp>
        <p:nvSpPr>
          <p:cNvPr id="20488" name="Freeform 27"/>
          <p:cNvSpPr>
            <a:spLocks/>
          </p:cNvSpPr>
          <p:nvPr/>
        </p:nvSpPr>
        <p:spPr bwMode="auto">
          <a:xfrm rot="-10757276">
            <a:off x="2871788" y="32004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89" name="Freeform 28"/>
          <p:cNvSpPr>
            <a:spLocks/>
          </p:cNvSpPr>
          <p:nvPr/>
        </p:nvSpPr>
        <p:spPr bwMode="auto">
          <a:xfrm rot="1667825">
            <a:off x="1219200" y="2819400"/>
            <a:ext cx="1547813" cy="457200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0" name="Freeform 29"/>
          <p:cNvSpPr>
            <a:spLocks/>
          </p:cNvSpPr>
          <p:nvPr/>
        </p:nvSpPr>
        <p:spPr bwMode="auto">
          <a:xfrm rot="-5346949">
            <a:off x="2056607" y="39631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1" name="Freeform 30"/>
          <p:cNvSpPr>
            <a:spLocks/>
          </p:cNvSpPr>
          <p:nvPr/>
        </p:nvSpPr>
        <p:spPr bwMode="auto">
          <a:xfrm rot="5360891">
            <a:off x="2056607" y="22867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2" name="Text Box 31"/>
          <p:cNvSpPr txBox="1">
            <a:spLocks noChangeArrowheads="1"/>
          </p:cNvSpPr>
          <p:nvPr/>
        </p:nvSpPr>
        <p:spPr bwMode="auto">
          <a:xfrm flipH="1">
            <a:off x="7237413" y="42052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0493" name="Text Box 32"/>
          <p:cNvSpPr txBox="1">
            <a:spLocks noChangeArrowheads="1"/>
          </p:cNvSpPr>
          <p:nvPr/>
        </p:nvSpPr>
        <p:spPr bwMode="auto">
          <a:xfrm flipH="1">
            <a:off x="3198813" y="29098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0494" name="Text Box 33"/>
          <p:cNvSpPr txBox="1">
            <a:spLocks noChangeArrowheads="1"/>
          </p:cNvSpPr>
          <p:nvPr/>
        </p:nvSpPr>
        <p:spPr bwMode="auto">
          <a:xfrm flipH="1">
            <a:off x="565785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sp>
        <p:nvSpPr>
          <p:cNvPr id="20495" name="Freeform 34"/>
          <p:cNvSpPr>
            <a:spLocks/>
          </p:cNvSpPr>
          <p:nvPr/>
        </p:nvSpPr>
        <p:spPr bwMode="auto">
          <a:xfrm rot="1133660" flipH="1">
            <a:off x="6224588" y="35052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6" name="Freeform 35"/>
          <p:cNvSpPr>
            <a:spLocks/>
          </p:cNvSpPr>
          <p:nvPr/>
        </p:nvSpPr>
        <p:spPr bwMode="auto">
          <a:xfrm rot="19932175" flipH="1">
            <a:off x="6148388" y="2819400"/>
            <a:ext cx="1547812" cy="457200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0497" name="Group 36"/>
          <p:cNvGrpSpPr>
            <a:grpSpLocks/>
          </p:cNvGrpSpPr>
          <p:nvPr/>
        </p:nvGrpSpPr>
        <p:grpSpPr bwMode="auto">
          <a:xfrm>
            <a:off x="4572000" y="838200"/>
            <a:ext cx="4419600" cy="5257800"/>
            <a:chOff x="2880" y="528"/>
            <a:chExt cx="2784" cy="3312"/>
          </a:xfrm>
        </p:grpSpPr>
        <p:sp>
          <p:nvSpPr>
            <p:cNvPr id="20521" name="Line 37"/>
            <p:cNvSpPr>
              <a:spLocks noChangeShapeType="1"/>
            </p:cNvSpPr>
            <p:nvPr/>
          </p:nvSpPr>
          <p:spPr bwMode="auto">
            <a:xfrm flipH="1">
              <a:off x="2880" y="2160"/>
              <a:ext cx="27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2" name="Line 38"/>
            <p:cNvSpPr>
              <a:spLocks noChangeShapeType="1"/>
            </p:cNvSpPr>
            <p:nvPr/>
          </p:nvSpPr>
          <p:spPr bwMode="auto">
            <a:xfrm flipV="1">
              <a:off x="3840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3" name="Line 39"/>
            <p:cNvSpPr>
              <a:spLocks noChangeShapeType="1"/>
            </p:cNvSpPr>
            <p:nvPr/>
          </p:nvSpPr>
          <p:spPr bwMode="auto">
            <a:xfrm flipH="1">
              <a:off x="3010" y="1392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498" name="Freeform 40"/>
          <p:cNvSpPr>
            <a:spLocks/>
          </p:cNvSpPr>
          <p:nvPr/>
        </p:nvSpPr>
        <p:spPr bwMode="auto">
          <a:xfrm rot="5346949" flipH="1">
            <a:off x="5410994" y="39631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9" name="Freeform 41"/>
          <p:cNvSpPr>
            <a:spLocks/>
          </p:cNvSpPr>
          <p:nvPr/>
        </p:nvSpPr>
        <p:spPr bwMode="auto">
          <a:xfrm rot="16239109" flipH="1">
            <a:off x="5410994" y="22867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3690" name="Text Box 42"/>
          <p:cNvSpPr txBox="1">
            <a:spLocks noChangeArrowheads="1"/>
          </p:cNvSpPr>
          <p:nvPr/>
        </p:nvSpPr>
        <p:spPr bwMode="auto">
          <a:xfrm>
            <a:off x="746125" y="6027738"/>
            <a:ext cx="740727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OVERLAP the sp</a:t>
            </a:r>
            <a:r>
              <a:rPr lang="en-GB" altLang="en-US" sz="2400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GB" altLang="en-US" sz="2400" dirty="0">
                <a:solidFill>
                  <a:srgbClr val="FF0000"/>
                </a:solidFill>
                <a:latin typeface="+mn-lt"/>
              </a:rPr>
              <a:t> hybrids from the two carbons to form a sigma bond between them.</a:t>
            </a:r>
          </a:p>
        </p:txBody>
      </p:sp>
      <p:sp>
        <p:nvSpPr>
          <p:cNvPr id="20501" name="Freeform 43"/>
          <p:cNvSpPr>
            <a:spLocks/>
          </p:cNvSpPr>
          <p:nvPr/>
        </p:nvSpPr>
        <p:spPr bwMode="auto">
          <a:xfrm rot="10757276" flipH="1">
            <a:off x="4267200" y="32004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chemeClr val="folHlink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502" name="Text Box 44"/>
          <p:cNvSpPr txBox="1">
            <a:spLocks noChangeArrowheads="1"/>
          </p:cNvSpPr>
          <p:nvPr/>
        </p:nvSpPr>
        <p:spPr bwMode="auto">
          <a:xfrm>
            <a:off x="2530475" y="3116263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  <p:sp>
        <p:nvSpPr>
          <p:cNvPr id="20503" name="Text Box 45"/>
          <p:cNvSpPr txBox="1">
            <a:spLocks noChangeArrowheads="1"/>
          </p:cNvSpPr>
          <p:nvPr/>
        </p:nvSpPr>
        <p:spPr bwMode="auto">
          <a:xfrm>
            <a:off x="5867400" y="3068638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  <p:sp>
        <p:nvSpPr>
          <p:cNvPr id="283694" name="Text Box 46"/>
          <p:cNvSpPr txBox="1">
            <a:spLocks noChangeArrowheads="1"/>
          </p:cNvSpPr>
          <p:nvPr/>
        </p:nvSpPr>
        <p:spPr bwMode="auto">
          <a:xfrm>
            <a:off x="517525" y="65088"/>
            <a:ext cx="32940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en-US" sz="2800" dirty="0">
                <a:solidFill>
                  <a:schemeClr val="tx2"/>
                </a:solidFill>
                <a:latin typeface="+mn-lt"/>
              </a:rPr>
              <a:t>BONDING IN ETHANE</a:t>
            </a:r>
          </a:p>
        </p:txBody>
      </p:sp>
      <p:sp>
        <p:nvSpPr>
          <p:cNvPr id="20505" name="Line 47"/>
          <p:cNvSpPr>
            <a:spLocks noChangeShapeType="1"/>
          </p:cNvSpPr>
          <p:nvPr/>
        </p:nvSpPr>
        <p:spPr bwMode="auto">
          <a:xfrm flipV="1">
            <a:off x="4267200" y="3810000"/>
            <a:ext cx="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3696" name="Rectangle 48"/>
          <p:cNvSpPr>
            <a:spLocks noChangeArrowheads="1"/>
          </p:cNvSpPr>
          <p:nvPr/>
        </p:nvSpPr>
        <p:spPr bwMode="auto">
          <a:xfrm>
            <a:off x="3657600" y="738188"/>
            <a:ext cx="17399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4000" b="1" dirty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sz="40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4000" b="1" dirty="0">
                <a:solidFill>
                  <a:srgbClr val="FF0000"/>
                </a:solidFill>
                <a:latin typeface="+mn-lt"/>
              </a:rPr>
              <a:t>bond</a:t>
            </a:r>
            <a:endParaRPr lang="en-GB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507" name="Line 49"/>
          <p:cNvSpPr>
            <a:spLocks noChangeShapeType="1"/>
          </p:cNvSpPr>
          <p:nvPr/>
        </p:nvSpPr>
        <p:spPr bwMode="auto">
          <a:xfrm>
            <a:off x="4572000" y="1752600"/>
            <a:ext cx="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0508" name="Group 50"/>
          <p:cNvGrpSpPr>
            <a:grpSpLocks/>
          </p:cNvGrpSpPr>
          <p:nvPr/>
        </p:nvGrpSpPr>
        <p:grpSpPr bwMode="auto">
          <a:xfrm>
            <a:off x="6781800" y="0"/>
            <a:ext cx="2362200" cy="1414463"/>
            <a:chOff x="2832" y="0"/>
            <a:chExt cx="1488" cy="891"/>
          </a:xfrm>
        </p:grpSpPr>
        <p:sp>
          <p:nvSpPr>
            <p:cNvPr id="20509" name="Text Box 51"/>
            <p:cNvSpPr txBox="1">
              <a:spLocks noChangeArrowheads="1"/>
            </p:cNvSpPr>
            <p:nvPr/>
          </p:nvSpPr>
          <p:spPr bwMode="auto">
            <a:xfrm>
              <a:off x="2976" y="275"/>
              <a:ext cx="703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C</a:t>
              </a:r>
            </a:p>
          </p:txBody>
        </p:sp>
        <p:sp>
          <p:nvSpPr>
            <p:cNvPr id="20510" name="Line 52"/>
            <p:cNvSpPr>
              <a:spLocks noChangeShapeType="1"/>
            </p:cNvSpPr>
            <p:nvPr/>
          </p:nvSpPr>
          <p:spPr bwMode="auto">
            <a:xfrm>
              <a:off x="3451" y="419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11" name="Line 53"/>
            <p:cNvSpPr>
              <a:spLocks noChangeShapeType="1"/>
            </p:cNvSpPr>
            <p:nvPr/>
          </p:nvSpPr>
          <p:spPr bwMode="auto">
            <a:xfrm>
              <a:off x="3451" y="467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12" name="Text Box 54"/>
            <p:cNvSpPr txBox="1">
              <a:spLocks noChangeArrowheads="1"/>
            </p:cNvSpPr>
            <p:nvPr/>
          </p:nvSpPr>
          <p:spPr bwMode="auto">
            <a:xfrm>
              <a:off x="3473" y="275"/>
              <a:ext cx="703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C</a:t>
              </a:r>
            </a:p>
          </p:txBody>
        </p:sp>
        <p:sp>
          <p:nvSpPr>
            <p:cNvPr id="20513" name="Line 55"/>
            <p:cNvSpPr>
              <a:spLocks noChangeShapeType="1"/>
            </p:cNvSpPr>
            <p:nvPr/>
          </p:nvSpPr>
          <p:spPr bwMode="auto">
            <a:xfrm flipH="1" flipV="1">
              <a:off x="3888" y="515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14" name="Text Box 56"/>
            <p:cNvSpPr txBox="1">
              <a:spLocks noChangeArrowheads="1"/>
            </p:cNvSpPr>
            <p:nvPr/>
          </p:nvSpPr>
          <p:spPr bwMode="auto">
            <a:xfrm>
              <a:off x="3888" y="0"/>
              <a:ext cx="432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H</a:t>
              </a:r>
            </a:p>
          </p:txBody>
        </p:sp>
        <p:sp>
          <p:nvSpPr>
            <p:cNvPr id="20515" name="Text Box 57"/>
            <p:cNvSpPr txBox="1">
              <a:spLocks noChangeArrowheads="1"/>
            </p:cNvSpPr>
            <p:nvPr/>
          </p:nvSpPr>
          <p:spPr bwMode="auto">
            <a:xfrm>
              <a:off x="3888" y="563"/>
              <a:ext cx="432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H</a:t>
              </a:r>
            </a:p>
          </p:txBody>
        </p:sp>
        <p:sp>
          <p:nvSpPr>
            <p:cNvPr id="20516" name="Line 58"/>
            <p:cNvSpPr>
              <a:spLocks noChangeShapeType="1"/>
            </p:cNvSpPr>
            <p:nvPr/>
          </p:nvSpPr>
          <p:spPr bwMode="auto">
            <a:xfrm flipH="1">
              <a:off x="3888" y="227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17" name="Line 59"/>
            <p:cNvSpPr>
              <a:spLocks noChangeShapeType="1"/>
            </p:cNvSpPr>
            <p:nvPr/>
          </p:nvSpPr>
          <p:spPr bwMode="auto">
            <a:xfrm flipV="1">
              <a:off x="3120" y="52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18" name="Text Box 60"/>
            <p:cNvSpPr txBox="1">
              <a:spLocks noChangeArrowheads="1"/>
            </p:cNvSpPr>
            <p:nvPr/>
          </p:nvSpPr>
          <p:spPr bwMode="auto">
            <a:xfrm flipH="1">
              <a:off x="2832" y="5"/>
              <a:ext cx="432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H</a:t>
              </a:r>
            </a:p>
          </p:txBody>
        </p:sp>
        <p:sp>
          <p:nvSpPr>
            <p:cNvPr id="20519" name="Text Box 61"/>
            <p:cNvSpPr txBox="1">
              <a:spLocks noChangeArrowheads="1"/>
            </p:cNvSpPr>
            <p:nvPr/>
          </p:nvSpPr>
          <p:spPr bwMode="auto">
            <a:xfrm flipH="1">
              <a:off x="2832" y="568"/>
              <a:ext cx="432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H</a:t>
              </a:r>
            </a:p>
          </p:txBody>
        </p:sp>
        <p:sp>
          <p:nvSpPr>
            <p:cNvPr id="20520" name="Line 62"/>
            <p:cNvSpPr>
              <a:spLocks noChangeShapeType="1"/>
            </p:cNvSpPr>
            <p:nvPr/>
          </p:nvSpPr>
          <p:spPr bwMode="auto">
            <a:xfrm>
              <a:off x="3120" y="232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06690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Symbol" pitchFamily="18" charset="2"/>
              </a:rPr>
              <a:t>p</a:t>
            </a:r>
            <a:r>
              <a:rPr lang="en-GB" altLang="en-US" smtClean="0"/>
              <a:t> bonds</a:t>
            </a:r>
            <a:endParaRPr lang="en-GB" altLang="en-US" b="1" smtClean="0">
              <a:solidFill>
                <a:srgbClr val="FF0000"/>
              </a:solidFill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71463" y="1557338"/>
            <a:ext cx="8893175" cy="552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en-GB" altLang="en-US" sz="2800" dirty="0">
                <a:latin typeface="+mn-lt"/>
              </a:rPr>
              <a:t>The </a:t>
            </a:r>
            <a:r>
              <a:rPr lang="en-GB" altLang="en-US" sz="2800" dirty="0" err="1">
                <a:latin typeface="+mn-lt"/>
              </a:rPr>
              <a:t>unhybridised</a:t>
            </a:r>
            <a:r>
              <a:rPr lang="en-GB" altLang="en-US" sz="2800" dirty="0">
                <a:latin typeface="+mn-lt"/>
              </a:rPr>
              <a:t> p orbitals can overlap sideways with each other forming a new bond – </a:t>
            </a:r>
            <a:r>
              <a:rPr lang="el-GR" altLang="en-US" sz="2800" dirty="0">
                <a:latin typeface="+mn-lt"/>
              </a:rPr>
              <a:t>π</a:t>
            </a:r>
            <a:r>
              <a:rPr lang="en-GB" altLang="en-US" sz="2800" dirty="0">
                <a:latin typeface="+mn-lt"/>
              </a:rPr>
              <a:t> (Pi) bond.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en-GB" altLang="en-US" sz="2800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en-GB" altLang="en-US" sz="2800" dirty="0">
                <a:latin typeface="+mn-lt"/>
              </a:rPr>
              <a:t>The sideways overlap of the p orbitals is less effective than end-on overlap, therefore a sigma bond is stronger than a </a:t>
            </a:r>
            <a:r>
              <a:rPr lang="el-GR" altLang="en-US" sz="2800" dirty="0"/>
              <a:t>π</a:t>
            </a:r>
            <a:r>
              <a:rPr lang="en-GB" altLang="en-US" sz="2800" dirty="0">
                <a:latin typeface="+mn-lt"/>
              </a:rPr>
              <a:t> bond. </a:t>
            </a: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en-GB" altLang="en-US" sz="2800" dirty="0">
                <a:latin typeface="+mn-lt"/>
              </a:rPr>
              <a:t>The carbon to carbon double bond is therefore a result of one sigma bond (overlap of sp</a:t>
            </a:r>
            <a:r>
              <a:rPr lang="en-GB" altLang="en-US" sz="2800" baseline="30000" dirty="0">
                <a:latin typeface="+mn-lt"/>
              </a:rPr>
              <a:t>2</a:t>
            </a:r>
            <a:r>
              <a:rPr lang="en-GB" altLang="en-US" sz="2800" dirty="0">
                <a:latin typeface="+mn-lt"/>
              </a:rPr>
              <a:t> orbitals) and one </a:t>
            </a:r>
            <a:r>
              <a:rPr lang="el-GR" altLang="en-US" sz="2800" dirty="0"/>
              <a:t>π</a:t>
            </a:r>
            <a:r>
              <a:rPr lang="en-GB" altLang="en-US" sz="2800" dirty="0">
                <a:latin typeface="+mn-lt"/>
              </a:rPr>
              <a:t> bond (overlap of </a:t>
            </a:r>
            <a:r>
              <a:rPr lang="en-GB" altLang="en-US" sz="2800" dirty="0" err="1">
                <a:latin typeface="+mn-lt"/>
              </a:rPr>
              <a:t>unhybridised</a:t>
            </a:r>
            <a:r>
              <a:rPr lang="en-GB" altLang="en-US" sz="2800" dirty="0">
                <a:latin typeface="+mn-lt"/>
              </a:rPr>
              <a:t> p orbitals).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en-GB" alt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en-GB" alt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39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2209800"/>
            <a:ext cx="9144000" cy="2006600"/>
            <a:chOff x="0" y="1392"/>
            <a:chExt cx="6336" cy="1264"/>
          </a:xfrm>
        </p:grpSpPr>
        <p:sp>
          <p:nvSpPr>
            <p:cNvPr id="22578" name="Freeform 3"/>
            <p:cNvSpPr>
              <a:spLocks/>
            </p:cNvSpPr>
            <p:nvPr/>
          </p:nvSpPr>
          <p:spPr bwMode="auto">
            <a:xfrm>
              <a:off x="3696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9" name="Freeform 4"/>
            <p:cNvSpPr>
              <a:spLocks/>
            </p:cNvSpPr>
            <p:nvPr/>
          </p:nvSpPr>
          <p:spPr bwMode="auto">
            <a:xfrm>
              <a:off x="441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0" name="Freeform 5"/>
            <p:cNvSpPr>
              <a:spLocks/>
            </p:cNvSpPr>
            <p:nvPr/>
          </p:nvSpPr>
          <p:spPr bwMode="auto">
            <a:xfrm>
              <a:off x="3984" y="187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1" name="Freeform 6"/>
            <p:cNvSpPr>
              <a:spLocks/>
            </p:cNvSpPr>
            <p:nvPr/>
          </p:nvSpPr>
          <p:spPr bwMode="auto">
            <a:xfrm>
              <a:off x="3456" y="211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2" name="Freeform 7"/>
            <p:cNvSpPr>
              <a:spLocks/>
            </p:cNvSpPr>
            <p:nvPr/>
          </p:nvSpPr>
          <p:spPr bwMode="auto">
            <a:xfrm>
              <a:off x="3600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3" name="Freeform 8"/>
            <p:cNvSpPr>
              <a:spLocks/>
            </p:cNvSpPr>
            <p:nvPr/>
          </p:nvSpPr>
          <p:spPr bwMode="auto">
            <a:xfrm>
              <a:off x="393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4" name="Freeform 9"/>
            <p:cNvSpPr>
              <a:spLocks/>
            </p:cNvSpPr>
            <p:nvPr/>
          </p:nvSpPr>
          <p:spPr bwMode="auto">
            <a:xfrm flipH="1">
              <a:off x="2352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5" name="Freeform 10"/>
            <p:cNvSpPr>
              <a:spLocks/>
            </p:cNvSpPr>
            <p:nvPr/>
          </p:nvSpPr>
          <p:spPr bwMode="auto">
            <a:xfrm flipH="1">
              <a:off x="206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6" name="Freeform 11"/>
            <p:cNvSpPr>
              <a:spLocks/>
            </p:cNvSpPr>
            <p:nvPr/>
          </p:nvSpPr>
          <p:spPr bwMode="auto">
            <a:xfrm>
              <a:off x="768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7" name="Freeform 12"/>
            <p:cNvSpPr>
              <a:spLocks/>
            </p:cNvSpPr>
            <p:nvPr/>
          </p:nvSpPr>
          <p:spPr bwMode="auto">
            <a:xfrm>
              <a:off x="1378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8" name="Freeform 13"/>
            <p:cNvSpPr>
              <a:spLocks/>
            </p:cNvSpPr>
            <p:nvPr/>
          </p:nvSpPr>
          <p:spPr bwMode="auto">
            <a:xfrm>
              <a:off x="182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89" name="Freeform 14"/>
            <p:cNvSpPr>
              <a:spLocks/>
            </p:cNvSpPr>
            <p:nvPr/>
          </p:nvSpPr>
          <p:spPr bwMode="auto">
            <a:xfrm>
              <a:off x="432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90" name="Freeform 15"/>
            <p:cNvSpPr>
              <a:spLocks/>
            </p:cNvSpPr>
            <p:nvPr/>
          </p:nvSpPr>
          <p:spPr bwMode="auto">
            <a:xfrm>
              <a:off x="0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91" name="Freeform 16"/>
            <p:cNvSpPr>
              <a:spLocks/>
            </p:cNvSpPr>
            <p:nvPr/>
          </p:nvSpPr>
          <p:spPr bwMode="auto">
            <a:xfrm>
              <a:off x="216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92" name="Freeform 17"/>
            <p:cNvSpPr>
              <a:spLocks/>
            </p:cNvSpPr>
            <p:nvPr/>
          </p:nvSpPr>
          <p:spPr bwMode="auto">
            <a:xfrm flipH="1">
              <a:off x="312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93" name="Freeform 18"/>
            <p:cNvSpPr>
              <a:spLocks/>
            </p:cNvSpPr>
            <p:nvPr/>
          </p:nvSpPr>
          <p:spPr bwMode="auto">
            <a:xfrm flipH="1">
              <a:off x="3456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2531" name="Freeform 19"/>
          <p:cNvSpPr>
            <a:spLocks/>
          </p:cNvSpPr>
          <p:nvPr/>
        </p:nvSpPr>
        <p:spPr bwMode="auto">
          <a:xfrm rot="-1133660">
            <a:off x="914400" y="35052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2532" name="Group 20"/>
          <p:cNvGrpSpPr>
            <a:grpSpLocks/>
          </p:cNvGrpSpPr>
          <p:nvPr/>
        </p:nvGrpSpPr>
        <p:grpSpPr bwMode="auto">
          <a:xfrm>
            <a:off x="-152400" y="838200"/>
            <a:ext cx="5616575" cy="5257800"/>
            <a:chOff x="-48" y="528"/>
            <a:chExt cx="3538" cy="3312"/>
          </a:xfrm>
        </p:grpSpPr>
        <p:sp>
          <p:nvSpPr>
            <p:cNvPr id="22575" name="Line 21"/>
            <p:cNvSpPr>
              <a:spLocks noChangeShapeType="1"/>
            </p:cNvSpPr>
            <p:nvPr/>
          </p:nvSpPr>
          <p:spPr bwMode="auto">
            <a:xfrm>
              <a:off x="-48" y="2160"/>
              <a:ext cx="3538" cy="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6" name="Line 22"/>
            <p:cNvSpPr>
              <a:spLocks noChangeShapeType="1"/>
            </p:cNvSpPr>
            <p:nvPr/>
          </p:nvSpPr>
          <p:spPr bwMode="auto">
            <a:xfrm flipH="1" flipV="1">
              <a:off x="1776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7" name="Line 23"/>
            <p:cNvSpPr>
              <a:spLocks noChangeShapeType="1"/>
            </p:cNvSpPr>
            <p:nvPr/>
          </p:nvSpPr>
          <p:spPr bwMode="auto">
            <a:xfrm flipH="1">
              <a:off x="1042" y="1296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2533" name="Text Box 24"/>
          <p:cNvSpPr txBox="1">
            <a:spLocks noChangeArrowheads="1"/>
          </p:cNvSpPr>
          <p:nvPr/>
        </p:nvSpPr>
        <p:spPr bwMode="auto">
          <a:xfrm>
            <a:off x="1295400" y="42052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2534" name="Text Box 25"/>
          <p:cNvSpPr txBox="1">
            <a:spLocks noChangeArrowheads="1"/>
          </p:cNvSpPr>
          <p:nvPr/>
        </p:nvSpPr>
        <p:spPr bwMode="auto">
          <a:xfrm>
            <a:off x="5334000" y="29098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2535" name="Text Box 26"/>
          <p:cNvSpPr txBox="1">
            <a:spLocks noChangeArrowheads="1"/>
          </p:cNvSpPr>
          <p:nvPr/>
        </p:nvSpPr>
        <p:spPr bwMode="auto">
          <a:xfrm>
            <a:off x="289560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sp>
        <p:nvSpPr>
          <p:cNvPr id="22536" name="Freeform 27"/>
          <p:cNvSpPr>
            <a:spLocks/>
          </p:cNvSpPr>
          <p:nvPr/>
        </p:nvSpPr>
        <p:spPr bwMode="auto">
          <a:xfrm rot="-10757276">
            <a:off x="2871788" y="32004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37" name="Freeform 28"/>
          <p:cNvSpPr>
            <a:spLocks/>
          </p:cNvSpPr>
          <p:nvPr/>
        </p:nvSpPr>
        <p:spPr bwMode="auto">
          <a:xfrm rot="1667825">
            <a:off x="1219200" y="2819400"/>
            <a:ext cx="1547813" cy="457200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38" name="Text Box 31"/>
          <p:cNvSpPr txBox="1">
            <a:spLocks noChangeArrowheads="1"/>
          </p:cNvSpPr>
          <p:nvPr/>
        </p:nvSpPr>
        <p:spPr bwMode="auto">
          <a:xfrm flipH="1">
            <a:off x="7237413" y="42052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2539" name="Text Box 32"/>
          <p:cNvSpPr txBox="1">
            <a:spLocks noChangeArrowheads="1"/>
          </p:cNvSpPr>
          <p:nvPr/>
        </p:nvSpPr>
        <p:spPr bwMode="auto">
          <a:xfrm flipH="1">
            <a:off x="3198813" y="29098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2540" name="Text Box 33"/>
          <p:cNvSpPr txBox="1">
            <a:spLocks noChangeArrowheads="1"/>
          </p:cNvSpPr>
          <p:nvPr/>
        </p:nvSpPr>
        <p:spPr bwMode="auto">
          <a:xfrm flipH="1">
            <a:off x="565785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sp>
        <p:nvSpPr>
          <p:cNvPr id="22541" name="Freeform 34"/>
          <p:cNvSpPr>
            <a:spLocks/>
          </p:cNvSpPr>
          <p:nvPr/>
        </p:nvSpPr>
        <p:spPr bwMode="auto">
          <a:xfrm rot="1133660" flipH="1">
            <a:off x="6224588" y="35052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42" name="Freeform 35"/>
          <p:cNvSpPr>
            <a:spLocks/>
          </p:cNvSpPr>
          <p:nvPr/>
        </p:nvSpPr>
        <p:spPr bwMode="auto">
          <a:xfrm rot="19932175" flipH="1">
            <a:off x="6148388" y="2819400"/>
            <a:ext cx="1547812" cy="457200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2543" name="Group 36"/>
          <p:cNvGrpSpPr>
            <a:grpSpLocks/>
          </p:cNvGrpSpPr>
          <p:nvPr/>
        </p:nvGrpSpPr>
        <p:grpSpPr bwMode="auto">
          <a:xfrm>
            <a:off x="4572000" y="838200"/>
            <a:ext cx="4419600" cy="5257800"/>
            <a:chOff x="2880" y="528"/>
            <a:chExt cx="2784" cy="3312"/>
          </a:xfrm>
        </p:grpSpPr>
        <p:sp>
          <p:nvSpPr>
            <p:cNvPr id="22572" name="Line 37"/>
            <p:cNvSpPr>
              <a:spLocks noChangeShapeType="1"/>
            </p:cNvSpPr>
            <p:nvPr/>
          </p:nvSpPr>
          <p:spPr bwMode="auto">
            <a:xfrm flipH="1">
              <a:off x="2880" y="2160"/>
              <a:ext cx="27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3" name="Line 38"/>
            <p:cNvSpPr>
              <a:spLocks noChangeShapeType="1"/>
            </p:cNvSpPr>
            <p:nvPr/>
          </p:nvSpPr>
          <p:spPr bwMode="auto">
            <a:xfrm flipV="1">
              <a:off x="3840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4" name="Line 39"/>
            <p:cNvSpPr>
              <a:spLocks noChangeShapeType="1"/>
            </p:cNvSpPr>
            <p:nvPr/>
          </p:nvSpPr>
          <p:spPr bwMode="auto">
            <a:xfrm flipH="1">
              <a:off x="3010" y="1392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2544" name="Freeform 42"/>
          <p:cNvSpPr>
            <a:spLocks/>
          </p:cNvSpPr>
          <p:nvPr/>
        </p:nvSpPr>
        <p:spPr bwMode="auto">
          <a:xfrm rot="10757276" flipH="1">
            <a:off x="4267200" y="32004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chemeClr val="folHlink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5739" name="Text Box 43"/>
          <p:cNvSpPr txBox="1">
            <a:spLocks noChangeArrowheads="1"/>
          </p:cNvSpPr>
          <p:nvPr/>
        </p:nvSpPr>
        <p:spPr bwMode="auto">
          <a:xfrm>
            <a:off x="323850" y="188913"/>
            <a:ext cx="73739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en-US" sz="2400" dirty="0">
                <a:latin typeface="+mn-lt"/>
              </a:rPr>
              <a:t>The two </a:t>
            </a:r>
            <a:r>
              <a:rPr lang="en-GB" altLang="en-US" sz="2400" dirty="0" err="1">
                <a:latin typeface="+mn-lt"/>
              </a:rPr>
              <a:t>unhybridized</a:t>
            </a:r>
            <a:r>
              <a:rPr lang="en-GB" altLang="en-US" sz="2400" dirty="0">
                <a:latin typeface="+mn-lt"/>
              </a:rPr>
              <a:t> p orbitals are left over to form a …..</a:t>
            </a:r>
          </a:p>
        </p:txBody>
      </p:sp>
      <p:sp>
        <p:nvSpPr>
          <p:cNvPr id="22546" name="Oval 44"/>
          <p:cNvSpPr>
            <a:spLocks noChangeArrowheads="1"/>
          </p:cNvSpPr>
          <p:nvPr/>
        </p:nvSpPr>
        <p:spPr bwMode="auto">
          <a:xfrm>
            <a:off x="7239000" y="2209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22547" name="Oval 45"/>
          <p:cNvSpPr>
            <a:spLocks noChangeArrowheads="1"/>
          </p:cNvSpPr>
          <p:nvPr/>
        </p:nvSpPr>
        <p:spPr bwMode="auto">
          <a:xfrm>
            <a:off x="7391400" y="35052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22548" name="Oval 46"/>
          <p:cNvSpPr>
            <a:spLocks noChangeArrowheads="1"/>
          </p:cNvSpPr>
          <p:nvPr/>
        </p:nvSpPr>
        <p:spPr bwMode="auto">
          <a:xfrm>
            <a:off x="533400" y="3733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22549" name="Oval 47"/>
          <p:cNvSpPr>
            <a:spLocks noChangeArrowheads="1"/>
          </p:cNvSpPr>
          <p:nvPr/>
        </p:nvSpPr>
        <p:spPr bwMode="auto">
          <a:xfrm>
            <a:off x="609600" y="2209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grpSp>
        <p:nvGrpSpPr>
          <p:cNvPr id="22550" name="Group 48"/>
          <p:cNvGrpSpPr>
            <a:grpSpLocks/>
          </p:cNvGrpSpPr>
          <p:nvPr/>
        </p:nvGrpSpPr>
        <p:grpSpPr bwMode="auto">
          <a:xfrm>
            <a:off x="1295400" y="2514600"/>
            <a:ext cx="228600" cy="381000"/>
            <a:chOff x="2400" y="2448"/>
            <a:chExt cx="144" cy="240"/>
          </a:xfrm>
        </p:grpSpPr>
        <p:sp>
          <p:nvSpPr>
            <p:cNvPr id="22570" name="Line 49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1" name="Line 50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2551" name="Group 51"/>
          <p:cNvGrpSpPr>
            <a:grpSpLocks/>
          </p:cNvGrpSpPr>
          <p:nvPr/>
        </p:nvGrpSpPr>
        <p:grpSpPr bwMode="auto">
          <a:xfrm>
            <a:off x="4267200" y="3276600"/>
            <a:ext cx="228600" cy="381000"/>
            <a:chOff x="2400" y="2448"/>
            <a:chExt cx="144" cy="240"/>
          </a:xfrm>
        </p:grpSpPr>
        <p:sp>
          <p:nvSpPr>
            <p:cNvPr id="22568" name="Line 52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9" name="Line 53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2552" name="Group 54"/>
          <p:cNvGrpSpPr>
            <a:grpSpLocks/>
          </p:cNvGrpSpPr>
          <p:nvPr/>
        </p:nvGrpSpPr>
        <p:grpSpPr bwMode="auto">
          <a:xfrm>
            <a:off x="1295400" y="3733800"/>
            <a:ext cx="228600" cy="381000"/>
            <a:chOff x="2400" y="2448"/>
            <a:chExt cx="144" cy="240"/>
          </a:xfrm>
        </p:grpSpPr>
        <p:sp>
          <p:nvSpPr>
            <p:cNvPr id="22566" name="Line 55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7" name="Line 56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2553" name="Group 57"/>
          <p:cNvGrpSpPr>
            <a:grpSpLocks/>
          </p:cNvGrpSpPr>
          <p:nvPr/>
        </p:nvGrpSpPr>
        <p:grpSpPr bwMode="auto">
          <a:xfrm>
            <a:off x="7467600" y="3657600"/>
            <a:ext cx="228600" cy="381000"/>
            <a:chOff x="2400" y="2448"/>
            <a:chExt cx="144" cy="240"/>
          </a:xfrm>
        </p:grpSpPr>
        <p:sp>
          <p:nvSpPr>
            <p:cNvPr id="22564" name="Line 58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5" name="Line 59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2554" name="Group 60"/>
          <p:cNvGrpSpPr>
            <a:grpSpLocks/>
          </p:cNvGrpSpPr>
          <p:nvPr/>
        </p:nvGrpSpPr>
        <p:grpSpPr bwMode="auto">
          <a:xfrm>
            <a:off x="7315200" y="2514600"/>
            <a:ext cx="228600" cy="381000"/>
            <a:chOff x="2400" y="2448"/>
            <a:chExt cx="144" cy="240"/>
          </a:xfrm>
        </p:grpSpPr>
        <p:sp>
          <p:nvSpPr>
            <p:cNvPr id="22562" name="Line 61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3" name="Line 62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2555" name="Line 63"/>
          <p:cNvSpPr>
            <a:spLocks noChangeShapeType="1"/>
          </p:cNvSpPr>
          <p:nvPr/>
        </p:nvSpPr>
        <p:spPr bwMode="auto">
          <a:xfrm>
            <a:off x="6084888" y="2060575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56" name="Line 64"/>
          <p:cNvSpPr>
            <a:spLocks noChangeShapeType="1"/>
          </p:cNvSpPr>
          <p:nvPr/>
        </p:nvSpPr>
        <p:spPr bwMode="auto">
          <a:xfrm flipV="1">
            <a:off x="2771775" y="2205038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57" name="Text Box 71"/>
          <p:cNvSpPr txBox="1">
            <a:spLocks noChangeArrowheads="1"/>
          </p:cNvSpPr>
          <p:nvPr/>
        </p:nvSpPr>
        <p:spPr bwMode="auto">
          <a:xfrm>
            <a:off x="3108325" y="6161088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800" b="1">
              <a:latin typeface="Arial" charset="0"/>
            </a:endParaRPr>
          </a:p>
        </p:txBody>
      </p:sp>
      <p:sp>
        <p:nvSpPr>
          <p:cNvPr id="285768" name="Text Box 72"/>
          <p:cNvSpPr txBox="1">
            <a:spLocks noChangeArrowheads="1"/>
          </p:cNvSpPr>
          <p:nvPr/>
        </p:nvSpPr>
        <p:spPr bwMode="auto">
          <a:xfrm>
            <a:off x="2971800" y="5973763"/>
            <a:ext cx="3962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en-US" sz="32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altLang="en-US" sz="32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+mn-lt"/>
              </a:rPr>
              <a:t>bond  (pi bond)</a:t>
            </a:r>
          </a:p>
        </p:txBody>
      </p:sp>
      <p:sp>
        <p:nvSpPr>
          <p:cNvPr id="22559" name="Line 73"/>
          <p:cNvSpPr>
            <a:spLocks noChangeShapeType="1"/>
          </p:cNvSpPr>
          <p:nvPr/>
        </p:nvSpPr>
        <p:spPr bwMode="auto">
          <a:xfrm flipH="1" flipV="1">
            <a:off x="3851275" y="4652963"/>
            <a:ext cx="576263" cy="14398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60" name="Line 74"/>
          <p:cNvSpPr>
            <a:spLocks noChangeShapeType="1"/>
          </p:cNvSpPr>
          <p:nvPr/>
        </p:nvSpPr>
        <p:spPr bwMode="auto">
          <a:xfrm flipV="1">
            <a:off x="4500563" y="2349500"/>
            <a:ext cx="287337" cy="37433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22561" name="Object 90"/>
          <p:cNvGraphicFramePr>
            <a:graphicFrameLocks noChangeAspect="1"/>
          </p:cNvGraphicFramePr>
          <p:nvPr/>
        </p:nvGraphicFramePr>
        <p:xfrm>
          <a:off x="1908175" y="1341438"/>
          <a:ext cx="5254625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ISIS/Draw Sketch" r:id="rId4" imgW="1019810" imgH="789940" progId="ISISServer">
                  <p:embed/>
                </p:oleObj>
              </mc:Choice>
              <mc:Fallback>
                <p:oleObj name="ISIS/Draw Sketch" r:id="rId4" imgW="1019810" imgH="789940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341438"/>
                        <a:ext cx="5254625" cy="427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758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 flipH="1">
            <a:off x="5105400" y="3429000"/>
            <a:ext cx="990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3352800" y="5516563"/>
            <a:ext cx="23669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one </a:t>
            </a:r>
            <a:r>
              <a:rPr lang="en-US" altLang="en-US" b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 bond</a:t>
            </a:r>
            <a:endParaRPr lang="en-GB" altLang="en-US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1905000" y="2087563"/>
            <a:ext cx="27971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TWO </a:t>
            </a:r>
            <a:r>
              <a:rPr lang="en-US" altLang="en-US" b="1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 bonds</a:t>
            </a:r>
            <a:endParaRPr lang="en-GB" altLang="en-US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3557" name="Line 7"/>
          <p:cNvSpPr>
            <a:spLocks noChangeShapeType="1"/>
          </p:cNvSpPr>
          <p:nvPr/>
        </p:nvSpPr>
        <p:spPr bwMode="auto">
          <a:xfrm flipV="1">
            <a:off x="4038600" y="4267200"/>
            <a:ext cx="1524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8" name="Line 8"/>
          <p:cNvSpPr>
            <a:spLocks noChangeShapeType="1"/>
          </p:cNvSpPr>
          <p:nvPr/>
        </p:nvSpPr>
        <p:spPr bwMode="auto">
          <a:xfrm>
            <a:off x="4191000" y="28194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9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Bonding Scheme in ethyne</a:t>
            </a:r>
          </a:p>
        </p:txBody>
      </p:sp>
      <p:grpSp>
        <p:nvGrpSpPr>
          <p:cNvPr id="23560" name="Group 10"/>
          <p:cNvGrpSpPr>
            <a:grpSpLocks/>
          </p:cNvGrpSpPr>
          <p:nvPr/>
        </p:nvGrpSpPr>
        <p:grpSpPr bwMode="auto">
          <a:xfrm>
            <a:off x="2819400" y="3886200"/>
            <a:ext cx="2943225" cy="520700"/>
            <a:chOff x="2337" y="248"/>
            <a:chExt cx="1854" cy="328"/>
          </a:xfrm>
        </p:grpSpPr>
        <p:sp>
          <p:nvSpPr>
            <p:cNvPr id="23565" name="Text Box 11"/>
            <p:cNvSpPr txBox="1">
              <a:spLocks noChangeArrowheads="1"/>
            </p:cNvSpPr>
            <p:nvPr/>
          </p:nvSpPr>
          <p:spPr bwMode="auto">
            <a:xfrm>
              <a:off x="2688" y="248"/>
              <a:ext cx="703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C</a:t>
              </a:r>
              <a:endParaRPr lang="en-US" altLang="en-US" sz="2400">
                <a:latin typeface="Arial" charset="0"/>
              </a:endParaRPr>
            </a:p>
          </p:txBody>
        </p:sp>
        <p:sp>
          <p:nvSpPr>
            <p:cNvPr id="23566" name="Line 12"/>
            <p:cNvSpPr>
              <a:spLocks noChangeShapeType="1"/>
            </p:cNvSpPr>
            <p:nvPr/>
          </p:nvSpPr>
          <p:spPr bwMode="auto">
            <a:xfrm>
              <a:off x="3163" y="424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7" name="Text Box 13"/>
            <p:cNvSpPr txBox="1">
              <a:spLocks noChangeArrowheads="1"/>
            </p:cNvSpPr>
            <p:nvPr/>
          </p:nvSpPr>
          <p:spPr bwMode="auto">
            <a:xfrm>
              <a:off x="3185" y="248"/>
              <a:ext cx="703" cy="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15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400" b="1">
                  <a:latin typeface="Arial" charset="0"/>
                </a:rPr>
                <a:t>C</a:t>
              </a:r>
              <a:endParaRPr lang="en-US" altLang="en-US" sz="2400">
                <a:latin typeface="Arial" charset="0"/>
              </a:endParaRPr>
            </a:p>
          </p:txBody>
        </p:sp>
        <p:sp>
          <p:nvSpPr>
            <p:cNvPr id="23568" name="Line 14"/>
            <p:cNvSpPr>
              <a:spLocks noChangeShapeType="1"/>
            </p:cNvSpPr>
            <p:nvPr/>
          </p:nvSpPr>
          <p:spPr bwMode="auto">
            <a:xfrm>
              <a:off x="3168" y="368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9" name="Line 15"/>
            <p:cNvSpPr>
              <a:spLocks noChangeShapeType="1"/>
            </p:cNvSpPr>
            <p:nvPr/>
          </p:nvSpPr>
          <p:spPr bwMode="auto">
            <a:xfrm>
              <a:off x="2640" y="432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0" name="Line 16"/>
            <p:cNvSpPr>
              <a:spLocks noChangeShapeType="1"/>
            </p:cNvSpPr>
            <p:nvPr/>
          </p:nvSpPr>
          <p:spPr bwMode="auto">
            <a:xfrm>
              <a:off x="3168" y="480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1" name="Line 17"/>
            <p:cNvSpPr>
              <a:spLocks noChangeShapeType="1"/>
            </p:cNvSpPr>
            <p:nvPr/>
          </p:nvSpPr>
          <p:spPr bwMode="auto">
            <a:xfrm>
              <a:off x="3648" y="432"/>
              <a:ext cx="2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2" name="Text Box 18"/>
            <p:cNvSpPr txBox="1">
              <a:spLocks noChangeArrowheads="1"/>
            </p:cNvSpPr>
            <p:nvPr/>
          </p:nvSpPr>
          <p:spPr bwMode="auto">
            <a:xfrm>
              <a:off x="2337" y="265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latin typeface="Arial" charset="0"/>
                </a:rPr>
                <a:t>H</a:t>
              </a:r>
            </a:p>
          </p:txBody>
        </p:sp>
        <p:sp>
          <p:nvSpPr>
            <p:cNvPr id="23573" name="Text Box 19"/>
            <p:cNvSpPr txBox="1">
              <a:spLocks noChangeArrowheads="1"/>
            </p:cNvSpPr>
            <p:nvPr/>
          </p:nvSpPr>
          <p:spPr bwMode="auto">
            <a:xfrm>
              <a:off x="3936" y="28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400" b="1">
                  <a:latin typeface="Arial" charset="0"/>
                </a:rPr>
                <a:t>H</a:t>
              </a:r>
            </a:p>
          </p:txBody>
        </p:sp>
      </p:grpSp>
      <p:sp>
        <p:nvSpPr>
          <p:cNvPr id="23561" name="Line 20"/>
          <p:cNvSpPr>
            <a:spLocks noChangeShapeType="1"/>
          </p:cNvSpPr>
          <p:nvPr/>
        </p:nvSpPr>
        <p:spPr bwMode="auto">
          <a:xfrm>
            <a:off x="2895600" y="3505200"/>
            <a:ext cx="6096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2" name="Text Box 21"/>
          <p:cNvSpPr txBox="1">
            <a:spLocks noChangeArrowheads="1"/>
          </p:cNvSpPr>
          <p:nvPr/>
        </p:nvSpPr>
        <p:spPr bwMode="auto">
          <a:xfrm>
            <a:off x="2270125" y="6248400"/>
            <a:ext cx="5108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What does this look like????</a:t>
            </a:r>
          </a:p>
        </p:txBody>
      </p:sp>
      <p:sp>
        <p:nvSpPr>
          <p:cNvPr id="23563" name="Text Box 22"/>
          <p:cNvSpPr txBox="1">
            <a:spLocks noChangeArrowheads="1"/>
          </p:cNvSpPr>
          <p:nvPr/>
        </p:nvSpPr>
        <p:spPr bwMode="auto">
          <a:xfrm>
            <a:off x="6156325" y="3141663"/>
            <a:ext cx="23669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one </a:t>
            </a:r>
            <a:r>
              <a:rPr lang="en-US" altLang="en-US" b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 bond</a:t>
            </a:r>
            <a:endParaRPr lang="en-GB" altLang="en-US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3564" name="Text Box 23"/>
          <p:cNvSpPr txBox="1">
            <a:spLocks noChangeArrowheads="1"/>
          </p:cNvSpPr>
          <p:nvPr/>
        </p:nvSpPr>
        <p:spPr bwMode="auto">
          <a:xfrm>
            <a:off x="611188" y="3141663"/>
            <a:ext cx="23669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one </a:t>
            </a:r>
            <a:r>
              <a:rPr lang="en-US" altLang="en-US" b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 bond</a:t>
            </a:r>
            <a:endParaRPr lang="en-GB" altLang="en-US" b="1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042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2209800"/>
            <a:ext cx="9144000" cy="2006600"/>
            <a:chOff x="0" y="1392"/>
            <a:chExt cx="6336" cy="1264"/>
          </a:xfrm>
        </p:grpSpPr>
        <p:sp>
          <p:nvSpPr>
            <p:cNvPr id="24623" name="Freeform 3"/>
            <p:cNvSpPr>
              <a:spLocks/>
            </p:cNvSpPr>
            <p:nvPr/>
          </p:nvSpPr>
          <p:spPr bwMode="auto">
            <a:xfrm>
              <a:off x="3696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4" name="Freeform 4"/>
            <p:cNvSpPr>
              <a:spLocks/>
            </p:cNvSpPr>
            <p:nvPr/>
          </p:nvSpPr>
          <p:spPr bwMode="auto">
            <a:xfrm>
              <a:off x="441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5" name="Freeform 5"/>
            <p:cNvSpPr>
              <a:spLocks/>
            </p:cNvSpPr>
            <p:nvPr/>
          </p:nvSpPr>
          <p:spPr bwMode="auto">
            <a:xfrm>
              <a:off x="3984" y="187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6" name="Freeform 6"/>
            <p:cNvSpPr>
              <a:spLocks/>
            </p:cNvSpPr>
            <p:nvPr/>
          </p:nvSpPr>
          <p:spPr bwMode="auto">
            <a:xfrm>
              <a:off x="3456" y="211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7" name="Freeform 7"/>
            <p:cNvSpPr>
              <a:spLocks/>
            </p:cNvSpPr>
            <p:nvPr/>
          </p:nvSpPr>
          <p:spPr bwMode="auto">
            <a:xfrm>
              <a:off x="3600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8" name="Freeform 8"/>
            <p:cNvSpPr>
              <a:spLocks/>
            </p:cNvSpPr>
            <p:nvPr/>
          </p:nvSpPr>
          <p:spPr bwMode="auto">
            <a:xfrm>
              <a:off x="393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9" name="Freeform 9"/>
            <p:cNvSpPr>
              <a:spLocks/>
            </p:cNvSpPr>
            <p:nvPr/>
          </p:nvSpPr>
          <p:spPr bwMode="auto">
            <a:xfrm flipH="1">
              <a:off x="2352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0" name="Freeform 10"/>
            <p:cNvSpPr>
              <a:spLocks/>
            </p:cNvSpPr>
            <p:nvPr/>
          </p:nvSpPr>
          <p:spPr bwMode="auto">
            <a:xfrm flipH="1">
              <a:off x="206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1" name="Freeform 11"/>
            <p:cNvSpPr>
              <a:spLocks/>
            </p:cNvSpPr>
            <p:nvPr/>
          </p:nvSpPr>
          <p:spPr bwMode="auto">
            <a:xfrm>
              <a:off x="768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2" name="Freeform 12"/>
            <p:cNvSpPr>
              <a:spLocks/>
            </p:cNvSpPr>
            <p:nvPr/>
          </p:nvSpPr>
          <p:spPr bwMode="auto">
            <a:xfrm>
              <a:off x="1378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3" name="Freeform 13"/>
            <p:cNvSpPr>
              <a:spLocks/>
            </p:cNvSpPr>
            <p:nvPr/>
          </p:nvSpPr>
          <p:spPr bwMode="auto">
            <a:xfrm>
              <a:off x="182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4" name="Freeform 14"/>
            <p:cNvSpPr>
              <a:spLocks/>
            </p:cNvSpPr>
            <p:nvPr/>
          </p:nvSpPr>
          <p:spPr bwMode="auto">
            <a:xfrm>
              <a:off x="432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5" name="Freeform 15"/>
            <p:cNvSpPr>
              <a:spLocks/>
            </p:cNvSpPr>
            <p:nvPr/>
          </p:nvSpPr>
          <p:spPr bwMode="auto">
            <a:xfrm>
              <a:off x="0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6" name="Freeform 16"/>
            <p:cNvSpPr>
              <a:spLocks/>
            </p:cNvSpPr>
            <p:nvPr/>
          </p:nvSpPr>
          <p:spPr bwMode="auto">
            <a:xfrm>
              <a:off x="216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7" name="Freeform 17"/>
            <p:cNvSpPr>
              <a:spLocks/>
            </p:cNvSpPr>
            <p:nvPr/>
          </p:nvSpPr>
          <p:spPr bwMode="auto">
            <a:xfrm flipH="1">
              <a:off x="312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38" name="Freeform 18"/>
            <p:cNvSpPr>
              <a:spLocks/>
            </p:cNvSpPr>
            <p:nvPr/>
          </p:nvSpPr>
          <p:spPr bwMode="auto">
            <a:xfrm flipH="1">
              <a:off x="3456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4579" name="Group 19"/>
          <p:cNvGrpSpPr>
            <a:grpSpLocks/>
          </p:cNvGrpSpPr>
          <p:nvPr/>
        </p:nvGrpSpPr>
        <p:grpSpPr bwMode="auto">
          <a:xfrm>
            <a:off x="-152400" y="838200"/>
            <a:ext cx="5616575" cy="5257800"/>
            <a:chOff x="-48" y="528"/>
            <a:chExt cx="3538" cy="3312"/>
          </a:xfrm>
        </p:grpSpPr>
        <p:sp>
          <p:nvSpPr>
            <p:cNvPr id="24620" name="Line 20"/>
            <p:cNvSpPr>
              <a:spLocks noChangeShapeType="1"/>
            </p:cNvSpPr>
            <p:nvPr/>
          </p:nvSpPr>
          <p:spPr bwMode="auto">
            <a:xfrm>
              <a:off x="-48" y="2160"/>
              <a:ext cx="3538" cy="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1" name="Line 21"/>
            <p:cNvSpPr>
              <a:spLocks noChangeShapeType="1"/>
            </p:cNvSpPr>
            <p:nvPr/>
          </p:nvSpPr>
          <p:spPr bwMode="auto">
            <a:xfrm flipH="1" flipV="1">
              <a:off x="1776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22" name="Line 22"/>
            <p:cNvSpPr>
              <a:spLocks noChangeShapeType="1"/>
            </p:cNvSpPr>
            <p:nvPr/>
          </p:nvSpPr>
          <p:spPr bwMode="auto">
            <a:xfrm flipH="1">
              <a:off x="1042" y="1296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4580" name="Text Box 23"/>
          <p:cNvSpPr txBox="1">
            <a:spLocks noChangeArrowheads="1"/>
          </p:cNvSpPr>
          <p:nvPr/>
        </p:nvSpPr>
        <p:spPr bwMode="auto">
          <a:xfrm>
            <a:off x="1295400" y="42052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4581" name="Text Box 24"/>
          <p:cNvSpPr txBox="1">
            <a:spLocks noChangeArrowheads="1"/>
          </p:cNvSpPr>
          <p:nvPr/>
        </p:nvSpPr>
        <p:spPr bwMode="auto">
          <a:xfrm>
            <a:off x="5334000" y="29098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4582" name="Text Box 25"/>
          <p:cNvSpPr txBox="1">
            <a:spLocks noChangeArrowheads="1"/>
          </p:cNvSpPr>
          <p:nvPr/>
        </p:nvSpPr>
        <p:spPr bwMode="auto">
          <a:xfrm>
            <a:off x="289560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sp>
        <p:nvSpPr>
          <p:cNvPr id="24583" name="Freeform 26"/>
          <p:cNvSpPr>
            <a:spLocks/>
          </p:cNvSpPr>
          <p:nvPr/>
        </p:nvSpPr>
        <p:spPr bwMode="auto">
          <a:xfrm rot="-10757276">
            <a:off x="2871788" y="32004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84" name="Freeform 27"/>
          <p:cNvSpPr>
            <a:spLocks/>
          </p:cNvSpPr>
          <p:nvPr/>
        </p:nvSpPr>
        <p:spPr bwMode="auto">
          <a:xfrm rot="-5346949">
            <a:off x="2056607" y="39631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9019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85" name="Text Box 28"/>
          <p:cNvSpPr txBox="1">
            <a:spLocks noChangeArrowheads="1"/>
          </p:cNvSpPr>
          <p:nvPr/>
        </p:nvSpPr>
        <p:spPr bwMode="auto">
          <a:xfrm flipH="1">
            <a:off x="7237413" y="42052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4586" name="Text Box 29"/>
          <p:cNvSpPr txBox="1">
            <a:spLocks noChangeArrowheads="1"/>
          </p:cNvSpPr>
          <p:nvPr/>
        </p:nvSpPr>
        <p:spPr bwMode="auto">
          <a:xfrm flipH="1">
            <a:off x="3198813" y="29098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4587" name="Text Box 30"/>
          <p:cNvSpPr txBox="1">
            <a:spLocks noChangeArrowheads="1"/>
          </p:cNvSpPr>
          <p:nvPr/>
        </p:nvSpPr>
        <p:spPr bwMode="auto">
          <a:xfrm flipH="1">
            <a:off x="565785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grpSp>
        <p:nvGrpSpPr>
          <p:cNvPr id="24588" name="Group 31"/>
          <p:cNvGrpSpPr>
            <a:grpSpLocks/>
          </p:cNvGrpSpPr>
          <p:nvPr/>
        </p:nvGrpSpPr>
        <p:grpSpPr bwMode="auto">
          <a:xfrm>
            <a:off x="4572000" y="838200"/>
            <a:ext cx="4419600" cy="5257800"/>
            <a:chOff x="2880" y="528"/>
            <a:chExt cx="2784" cy="3312"/>
          </a:xfrm>
        </p:grpSpPr>
        <p:sp>
          <p:nvSpPr>
            <p:cNvPr id="24617" name="Line 32"/>
            <p:cNvSpPr>
              <a:spLocks noChangeShapeType="1"/>
            </p:cNvSpPr>
            <p:nvPr/>
          </p:nvSpPr>
          <p:spPr bwMode="auto">
            <a:xfrm flipH="1">
              <a:off x="2880" y="2160"/>
              <a:ext cx="27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18" name="Line 33"/>
            <p:cNvSpPr>
              <a:spLocks noChangeShapeType="1"/>
            </p:cNvSpPr>
            <p:nvPr/>
          </p:nvSpPr>
          <p:spPr bwMode="auto">
            <a:xfrm flipV="1">
              <a:off x="3840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19" name="Line 34"/>
            <p:cNvSpPr>
              <a:spLocks noChangeShapeType="1"/>
            </p:cNvSpPr>
            <p:nvPr/>
          </p:nvSpPr>
          <p:spPr bwMode="auto">
            <a:xfrm flipH="1">
              <a:off x="3010" y="1392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4589" name="Freeform 35"/>
          <p:cNvSpPr>
            <a:spLocks/>
          </p:cNvSpPr>
          <p:nvPr/>
        </p:nvSpPr>
        <p:spPr bwMode="auto">
          <a:xfrm rot="5346949" flipH="1">
            <a:off x="5410994" y="39631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5098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0" name="Text Box 36"/>
          <p:cNvSpPr txBox="1">
            <a:spLocks noChangeArrowheads="1"/>
          </p:cNvSpPr>
          <p:nvPr/>
        </p:nvSpPr>
        <p:spPr bwMode="auto">
          <a:xfrm>
            <a:off x="0" y="3333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Arial" charset="0"/>
              </a:rPr>
              <a:t>OVERLAP the  C sp hybrids with H 1s to form sigma bonds</a:t>
            </a:r>
          </a:p>
        </p:txBody>
      </p:sp>
      <p:sp>
        <p:nvSpPr>
          <p:cNvPr id="24591" name="Freeform 37"/>
          <p:cNvSpPr>
            <a:spLocks/>
          </p:cNvSpPr>
          <p:nvPr/>
        </p:nvSpPr>
        <p:spPr bwMode="auto">
          <a:xfrm rot="10757276" flipH="1">
            <a:off x="4267200" y="32004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chemeClr val="folHlink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2" name="Freeform 38"/>
          <p:cNvSpPr>
            <a:spLocks/>
          </p:cNvSpPr>
          <p:nvPr/>
        </p:nvSpPr>
        <p:spPr bwMode="auto">
          <a:xfrm rot="42724">
            <a:off x="762000" y="32004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3" name="Freeform 39"/>
          <p:cNvSpPr>
            <a:spLocks/>
          </p:cNvSpPr>
          <p:nvPr/>
        </p:nvSpPr>
        <p:spPr bwMode="auto">
          <a:xfrm rot="21557276" flipH="1">
            <a:off x="6224588" y="31242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chemeClr val="folHlink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4" name="Freeform 40"/>
          <p:cNvSpPr>
            <a:spLocks/>
          </p:cNvSpPr>
          <p:nvPr/>
        </p:nvSpPr>
        <p:spPr bwMode="auto">
          <a:xfrm rot="8010322" flipH="1">
            <a:off x="4723607" y="36583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5882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5" name="Freeform 41"/>
          <p:cNvSpPr>
            <a:spLocks/>
          </p:cNvSpPr>
          <p:nvPr/>
        </p:nvSpPr>
        <p:spPr bwMode="auto">
          <a:xfrm rot="18587617" flipH="1">
            <a:off x="5944394" y="24391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5098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6" name="Freeform 42"/>
          <p:cNvSpPr>
            <a:spLocks/>
          </p:cNvSpPr>
          <p:nvPr/>
        </p:nvSpPr>
        <p:spPr bwMode="auto">
          <a:xfrm rot="16239109" flipH="1">
            <a:off x="5410994" y="22867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5882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7" name="Freeform 43"/>
          <p:cNvSpPr>
            <a:spLocks/>
          </p:cNvSpPr>
          <p:nvPr/>
        </p:nvSpPr>
        <p:spPr bwMode="auto">
          <a:xfrm rot="18587617" flipH="1">
            <a:off x="2605882" y="2442368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3137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8" name="Freeform 44"/>
          <p:cNvSpPr>
            <a:spLocks/>
          </p:cNvSpPr>
          <p:nvPr/>
        </p:nvSpPr>
        <p:spPr bwMode="auto">
          <a:xfrm rot="5360891">
            <a:off x="2029619" y="2297907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25098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599" name="Freeform 45"/>
          <p:cNvSpPr>
            <a:spLocks/>
          </p:cNvSpPr>
          <p:nvPr/>
        </p:nvSpPr>
        <p:spPr bwMode="auto">
          <a:xfrm rot="8010322" flipH="1">
            <a:off x="1524794" y="36583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>
              <a:alpha val="18823"/>
            </a:srgbClr>
          </a:solidFill>
          <a:ln w="49276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4600" name="Oval 46"/>
          <p:cNvSpPr>
            <a:spLocks noChangeArrowheads="1"/>
          </p:cNvSpPr>
          <p:nvPr/>
        </p:nvSpPr>
        <p:spPr bwMode="auto">
          <a:xfrm>
            <a:off x="7620000" y="2971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24601" name="Oval 47"/>
          <p:cNvSpPr>
            <a:spLocks noChangeArrowheads="1"/>
          </p:cNvSpPr>
          <p:nvPr/>
        </p:nvSpPr>
        <p:spPr bwMode="auto">
          <a:xfrm>
            <a:off x="228600" y="2971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grpSp>
        <p:nvGrpSpPr>
          <p:cNvPr id="24602" name="Group 48"/>
          <p:cNvGrpSpPr>
            <a:grpSpLocks/>
          </p:cNvGrpSpPr>
          <p:nvPr/>
        </p:nvGrpSpPr>
        <p:grpSpPr bwMode="auto">
          <a:xfrm>
            <a:off x="4267200" y="3276600"/>
            <a:ext cx="228600" cy="381000"/>
            <a:chOff x="2400" y="2448"/>
            <a:chExt cx="144" cy="240"/>
          </a:xfrm>
        </p:grpSpPr>
        <p:sp>
          <p:nvSpPr>
            <p:cNvPr id="24615" name="Line 49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16" name="Line 50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4603" name="Group 51"/>
          <p:cNvGrpSpPr>
            <a:grpSpLocks/>
          </p:cNvGrpSpPr>
          <p:nvPr/>
        </p:nvGrpSpPr>
        <p:grpSpPr bwMode="auto">
          <a:xfrm>
            <a:off x="1143000" y="3276600"/>
            <a:ext cx="228600" cy="381000"/>
            <a:chOff x="2400" y="2448"/>
            <a:chExt cx="144" cy="240"/>
          </a:xfrm>
        </p:grpSpPr>
        <p:sp>
          <p:nvSpPr>
            <p:cNvPr id="24613" name="Line 52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14" name="Line 53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4604" name="Group 54"/>
          <p:cNvGrpSpPr>
            <a:grpSpLocks/>
          </p:cNvGrpSpPr>
          <p:nvPr/>
        </p:nvGrpSpPr>
        <p:grpSpPr bwMode="auto">
          <a:xfrm>
            <a:off x="7467600" y="3200400"/>
            <a:ext cx="228600" cy="381000"/>
            <a:chOff x="2400" y="2448"/>
            <a:chExt cx="144" cy="240"/>
          </a:xfrm>
        </p:grpSpPr>
        <p:sp>
          <p:nvSpPr>
            <p:cNvPr id="24611" name="Line 55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612" name="Line 56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4605" name="Line 57"/>
          <p:cNvSpPr>
            <a:spLocks noChangeShapeType="1"/>
          </p:cNvSpPr>
          <p:nvPr/>
        </p:nvSpPr>
        <p:spPr bwMode="auto">
          <a:xfrm flipV="1">
            <a:off x="2743200" y="19812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606" name="Line 58"/>
          <p:cNvSpPr>
            <a:spLocks noChangeShapeType="1"/>
          </p:cNvSpPr>
          <p:nvPr/>
        </p:nvSpPr>
        <p:spPr bwMode="auto">
          <a:xfrm flipV="1">
            <a:off x="3505200" y="22098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607" name="Line 59"/>
          <p:cNvSpPr>
            <a:spLocks noChangeShapeType="1"/>
          </p:cNvSpPr>
          <p:nvPr/>
        </p:nvSpPr>
        <p:spPr bwMode="auto">
          <a:xfrm>
            <a:off x="6096000" y="21336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608" name="Line 60"/>
          <p:cNvSpPr>
            <a:spLocks noChangeShapeType="1"/>
          </p:cNvSpPr>
          <p:nvPr/>
        </p:nvSpPr>
        <p:spPr bwMode="auto">
          <a:xfrm>
            <a:off x="6934200" y="22860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609" name="Text Box 61"/>
          <p:cNvSpPr txBox="1">
            <a:spLocks noChangeArrowheads="1"/>
          </p:cNvSpPr>
          <p:nvPr/>
        </p:nvSpPr>
        <p:spPr bwMode="auto">
          <a:xfrm>
            <a:off x="5795963" y="2852738"/>
            <a:ext cx="7350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000" b="1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  <p:sp>
        <p:nvSpPr>
          <p:cNvPr id="24610" name="Text Box 62"/>
          <p:cNvSpPr txBox="1">
            <a:spLocks noChangeArrowheads="1"/>
          </p:cNvSpPr>
          <p:nvPr/>
        </p:nvSpPr>
        <p:spPr bwMode="auto">
          <a:xfrm>
            <a:off x="2411413" y="2997200"/>
            <a:ext cx="7350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6000" b="1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4290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0" y="2362200"/>
            <a:ext cx="9144000" cy="1854200"/>
            <a:chOff x="0" y="1392"/>
            <a:chExt cx="6336" cy="1264"/>
          </a:xfrm>
        </p:grpSpPr>
        <p:sp>
          <p:nvSpPr>
            <p:cNvPr id="25661" name="Freeform 3"/>
            <p:cNvSpPr>
              <a:spLocks/>
            </p:cNvSpPr>
            <p:nvPr/>
          </p:nvSpPr>
          <p:spPr bwMode="auto">
            <a:xfrm>
              <a:off x="3696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2" name="Freeform 4"/>
            <p:cNvSpPr>
              <a:spLocks/>
            </p:cNvSpPr>
            <p:nvPr/>
          </p:nvSpPr>
          <p:spPr bwMode="auto">
            <a:xfrm>
              <a:off x="441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3" name="Freeform 5"/>
            <p:cNvSpPr>
              <a:spLocks/>
            </p:cNvSpPr>
            <p:nvPr/>
          </p:nvSpPr>
          <p:spPr bwMode="auto">
            <a:xfrm>
              <a:off x="3984" y="187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4" name="Freeform 6"/>
            <p:cNvSpPr>
              <a:spLocks/>
            </p:cNvSpPr>
            <p:nvPr/>
          </p:nvSpPr>
          <p:spPr bwMode="auto">
            <a:xfrm>
              <a:off x="3456" y="211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5" name="Freeform 7"/>
            <p:cNvSpPr>
              <a:spLocks/>
            </p:cNvSpPr>
            <p:nvPr/>
          </p:nvSpPr>
          <p:spPr bwMode="auto">
            <a:xfrm>
              <a:off x="3600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6" name="Freeform 8"/>
            <p:cNvSpPr>
              <a:spLocks/>
            </p:cNvSpPr>
            <p:nvPr/>
          </p:nvSpPr>
          <p:spPr bwMode="auto">
            <a:xfrm>
              <a:off x="3936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7" name="Freeform 9"/>
            <p:cNvSpPr>
              <a:spLocks/>
            </p:cNvSpPr>
            <p:nvPr/>
          </p:nvSpPr>
          <p:spPr bwMode="auto">
            <a:xfrm flipH="1">
              <a:off x="2352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8" name="Freeform 10"/>
            <p:cNvSpPr>
              <a:spLocks/>
            </p:cNvSpPr>
            <p:nvPr/>
          </p:nvSpPr>
          <p:spPr bwMode="auto">
            <a:xfrm flipH="1">
              <a:off x="206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9" name="Freeform 11"/>
            <p:cNvSpPr>
              <a:spLocks/>
            </p:cNvSpPr>
            <p:nvPr/>
          </p:nvSpPr>
          <p:spPr bwMode="auto">
            <a:xfrm>
              <a:off x="768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0" name="Freeform 12"/>
            <p:cNvSpPr>
              <a:spLocks/>
            </p:cNvSpPr>
            <p:nvPr/>
          </p:nvSpPr>
          <p:spPr bwMode="auto">
            <a:xfrm>
              <a:off x="1378" y="2176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1" name="Freeform 13"/>
            <p:cNvSpPr>
              <a:spLocks/>
            </p:cNvSpPr>
            <p:nvPr/>
          </p:nvSpPr>
          <p:spPr bwMode="auto">
            <a:xfrm>
              <a:off x="1824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2" name="Freeform 14"/>
            <p:cNvSpPr>
              <a:spLocks/>
            </p:cNvSpPr>
            <p:nvPr/>
          </p:nvSpPr>
          <p:spPr bwMode="auto">
            <a:xfrm>
              <a:off x="432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3" name="Freeform 15"/>
            <p:cNvSpPr>
              <a:spLocks/>
            </p:cNvSpPr>
            <p:nvPr/>
          </p:nvSpPr>
          <p:spPr bwMode="auto">
            <a:xfrm>
              <a:off x="0" y="2160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4" name="Freeform 16"/>
            <p:cNvSpPr>
              <a:spLocks/>
            </p:cNvSpPr>
            <p:nvPr/>
          </p:nvSpPr>
          <p:spPr bwMode="auto">
            <a:xfrm>
              <a:off x="216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5" name="Freeform 17"/>
            <p:cNvSpPr>
              <a:spLocks/>
            </p:cNvSpPr>
            <p:nvPr/>
          </p:nvSpPr>
          <p:spPr bwMode="auto">
            <a:xfrm flipH="1">
              <a:off x="3120" y="1392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76" name="Freeform 18"/>
            <p:cNvSpPr>
              <a:spLocks/>
            </p:cNvSpPr>
            <p:nvPr/>
          </p:nvSpPr>
          <p:spPr bwMode="auto">
            <a:xfrm flipH="1">
              <a:off x="3456" y="1728"/>
              <a:ext cx="1920" cy="480"/>
            </a:xfrm>
            <a:custGeom>
              <a:avLst/>
              <a:gdLst>
                <a:gd name="T0" fmla="*/ 480 w 1920"/>
                <a:gd name="T1" fmla="*/ 0 h 480"/>
                <a:gd name="T2" fmla="*/ 0 w 1920"/>
                <a:gd name="T3" fmla="*/ 480 h 480"/>
                <a:gd name="T4" fmla="*/ 1440 w 1920"/>
                <a:gd name="T5" fmla="*/ 480 h 480"/>
                <a:gd name="T6" fmla="*/ 1920 w 1920"/>
                <a:gd name="T7" fmla="*/ 0 h 480"/>
                <a:gd name="T8" fmla="*/ 480 w 1920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20" h="480">
                  <a:moveTo>
                    <a:pt x="480" y="0"/>
                  </a:moveTo>
                  <a:lnTo>
                    <a:pt x="0" y="480"/>
                  </a:lnTo>
                  <a:lnTo>
                    <a:pt x="1440" y="480"/>
                  </a:lnTo>
                  <a:lnTo>
                    <a:pt x="19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prstDash val="dash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5603" name="Group 19"/>
          <p:cNvGrpSpPr>
            <a:grpSpLocks/>
          </p:cNvGrpSpPr>
          <p:nvPr/>
        </p:nvGrpSpPr>
        <p:grpSpPr bwMode="auto">
          <a:xfrm>
            <a:off x="-152400" y="838200"/>
            <a:ext cx="5616575" cy="5257800"/>
            <a:chOff x="-48" y="528"/>
            <a:chExt cx="3538" cy="3312"/>
          </a:xfrm>
        </p:grpSpPr>
        <p:sp>
          <p:nvSpPr>
            <p:cNvPr id="25658" name="Line 20"/>
            <p:cNvSpPr>
              <a:spLocks noChangeShapeType="1"/>
            </p:cNvSpPr>
            <p:nvPr/>
          </p:nvSpPr>
          <p:spPr bwMode="auto">
            <a:xfrm>
              <a:off x="-48" y="2160"/>
              <a:ext cx="3538" cy="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59" name="Line 21"/>
            <p:cNvSpPr>
              <a:spLocks noChangeShapeType="1"/>
            </p:cNvSpPr>
            <p:nvPr/>
          </p:nvSpPr>
          <p:spPr bwMode="auto">
            <a:xfrm flipH="1" flipV="1">
              <a:off x="1776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60" name="Line 22"/>
            <p:cNvSpPr>
              <a:spLocks noChangeShapeType="1"/>
            </p:cNvSpPr>
            <p:nvPr/>
          </p:nvSpPr>
          <p:spPr bwMode="auto">
            <a:xfrm flipH="1">
              <a:off x="1042" y="1296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5604" name="Text Box 23"/>
          <p:cNvSpPr txBox="1">
            <a:spLocks noChangeArrowheads="1"/>
          </p:cNvSpPr>
          <p:nvPr/>
        </p:nvSpPr>
        <p:spPr bwMode="auto">
          <a:xfrm>
            <a:off x="1295400" y="42052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5605" name="Text Box 24"/>
          <p:cNvSpPr txBox="1">
            <a:spLocks noChangeArrowheads="1"/>
          </p:cNvSpPr>
          <p:nvPr/>
        </p:nvSpPr>
        <p:spPr bwMode="auto">
          <a:xfrm>
            <a:off x="5334000" y="29098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5606" name="Text Box 25"/>
          <p:cNvSpPr txBox="1">
            <a:spLocks noChangeArrowheads="1"/>
          </p:cNvSpPr>
          <p:nvPr/>
        </p:nvSpPr>
        <p:spPr bwMode="auto">
          <a:xfrm>
            <a:off x="289560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sp>
        <p:nvSpPr>
          <p:cNvPr id="25607" name="Freeform 26"/>
          <p:cNvSpPr>
            <a:spLocks/>
          </p:cNvSpPr>
          <p:nvPr/>
        </p:nvSpPr>
        <p:spPr bwMode="auto">
          <a:xfrm rot="-10757276">
            <a:off x="2871788" y="32004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08" name="Freeform 27"/>
          <p:cNvSpPr>
            <a:spLocks/>
          </p:cNvSpPr>
          <p:nvPr/>
        </p:nvSpPr>
        <p:spPr bwMode="auto">
          <a:xfrm rot="-5346949">
            <a:off x="2056607" y="39631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09" name="Text Box 28"/>
          <p:cNvSpPr txBox="1">
            <a:spLocks noChangeArrowheads="1"/>
          </p:cNvSpPr>
          <p:nvPr/>
        </p:nvSpPr>
        <p:spPr bwMode="auto">
          <a:xfrm flipH="1">
            <a:off x="7237413" y="42052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x</a:t>
            </a:r>
          </a:p>
        </p:txBody>
      </p:sp>
      <p:sp>
        <p:nvSpPr>
          <p:cNvPr id="25610" name="Text Box 29"/>
          <p:cNvSpPr txBox="1">
            <a:spLocks noChangeArrowheads="1"/>
          </p:cNvSpPr>
          <p:nvPr/>
        </p:nvSpPr>
        <p:spPr bwMode="auto">
          <a:xfrm flipH="1">
            <a:off x="3198813" y="29098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y</a:t>
            </a:r>
          </a:p>
        </p:txBody>
      </p:sp>
      <p:sp>
        <p:nvSpPr>
          <p:cNvPr id="25611" name="Text Box 30"/>
          <p:cNvSpPr txBox="1">
            <a:spLocks noChangeArrowheads="1"/>
          </p:cNvSpPr>
          <p:nvPr/>
        </p:nvSpPr>
        <p:spPr bwMode="auto">
          <a:xfrm flipH="1">
            <a:off x="5657850" y="1309688"/>
            <a:ext cx="361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z</a:t>
            </a:r>
          </a:p>
        </p:txBody>
      </p:sp>
      <p:grpSp>
        <p:nvGrpSpPr>
          <p:cNvPr id="25612" name="Group 31"/>
          <p:cNvGrpSpPr>
            <a:grpSpLocks/>
          </p:cNvGrpSpPr>
          <p:nvPr/>
        </p:nvGrpSpPr>
        <p:grpSpPr bwMode="auto">
          <a:xfrm>
            <a:off x="4572000" y="838200"/>
            <a:ext cx="4419600" cy="5257800"/>
            <a:chOff x="2880" y="528"/>
            <a:chExt cx="2784" cy="3312"/>
          </a:xfrm>
        </p:grpSpPr>
        <p:sp>
          <p:nvSpPr>
            <p:cNvPr id="25655" name="Line 32"/>
            <p:cNvSpPr>
              <a:spLocks noChangeShapeType="1"/>
            </p:cNvSpPr>
            <p:nvPr/>
          </p:nvSpPr>
          <p:spPr bwMode="auto">
            <a:xfrm flipH="1">
              <a:off x="2880" y="2160"/>
              <a:ext cx="278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56" name="Line 33"/>
            <p:cNvSpPr>
              <a:spLocks noChangeShapeType="1"/>
            </p:cNvSpPr>
            <p:nvPr/>
          </p:nvSpPr>
          <p:spPr bwMode="auto">
            <a:xfrm flipV="1">
              <a:off x="3840" y="528"/>
              <a:ext cx="0" cy="3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57" name="Line 34"/>
            <p:cNvSpPr>
              <a:spLocks noChangeShapeType="1"/>
            </p:cNvSpPr>
            <p:nvPr/>
          </p:nvSpPr>
          <p:spPr bwMode="auto">
            <a:xfrm flipH="1">
              <a:off x="3010" y="1392"/>
              <a:ext cx="1598" cy="1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5613" name="Freeform 35"/>
          <p:cNvSpPr>
            <a:spLocks/>
          </p:cNvSpPr>
          <p:nvPr/>
        </p:nvSpPr>
        <p:spPr bwMode="auto">
          <a:xfrm rot="5346949" flipH="1">
            <a:off x="5410994" y="39631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14" name="Freeform 36"/>
          <p:cNvSpPr>
            <a:spLocks/>
          </p:cNvSpPr>
          <p:nvPr/>
        </p:nvSpPr>
        <p:spPr bwMode="auto">
          <a:xfrm rot="10757276" flipH="1">
            <a:off x="4267200" y="32004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chemeClr val="folHlink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15" name="Text Box 37"/>
          <p:cNvSpPr txBox="1">
            <a:spLocks noChangeArrowheads="1"/>
          </p:cNvSpPr>
          <p:nvPr/>
        </p:nvSpPr>
        <p:spPr bwMode="auto">
          <a:xfrm>
            <a:off x="2530475" y="32146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  <p:sp>
        <p:nvSpPr>
          <p:cNvPr id="25616" name="Text Box 38"/>
          <p:cNvSpPr txBox="1">
            <a:spLocks noChangeArrowheads="1"/>
          </p:cNvSpPr>
          <p:nvPr/>
        </p:nvSpPr>
        <p:spPr bwMode="auto">
          <a:xfrm>
            <a:off x="5883275" y="31242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  <p:sp>
        <p:nvSpPr>
          <p:cNvPr id="25617" name="Freeform 39"/>
          <p:cNvSpPr>
            <a:spLocks/>
          </p:cNvSpPr>
          <p:nvPr/>
        </p:nvSpPr>
        <p:spPr bwMode="auto">
          <a:xfrm rot="42724">
            <a:off x="762000" y="3200400"/>
            <a:ext cx="1776413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CC0066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18" name="Freeform 40"/>
          <p:cNvSpPr>
            <a:spLocks/>
          </p:cNvSpPr>
          <p:nvPr/>
        </p:nvSpPr>
        <p:spPr bwMode="auto">
          <a:xfrm rot="21557276" flipH="1">
            <a:off x="6224588" y="3124200"/>
            <a:ext cx="1776412" cy="534988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chemeClr val="folHlink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19" name="Freeform 41"/>
          <p:cNvSpPr>
            <a:spLocks/>
          </p:cNvSpPr>
          <p:nvPr/>
        </p:nvSpPr>
        <p:spPr bwMode="auto">
          <a:xfrm rot="8010322" flipH="1">
            <a:off x="4723607" y="36583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20" name="Freeform 42"/>
          <p:cNvSpPr>
            <a:spLocks/>
          </p:cNvSpPr>
          <p:nvPr/>
        </p:nvSpPr>
        <p:spPr bwMode="auto">
          <a:xfrm rot="18587617" flipH="1">
            <a:off x="5944394" y="24391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21" name="Freeform 43"/>
          <p:cNvSpPr>
            <a:spLocks/>
          </p:cNvSpPr>
          <p:nvPr/>
        </p:nvSpPr>
        <p:spPr bwMode="auto">
          <a:xfrm rot="16239109" flipH="1">
            <a:off x="5410994" y="22867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22" name="Freeform 44"/>
          <p:cNvSpPr>
            <a:spLocks/>
          </p:cNvSpPr>
          <p:nvPr/>
        </p:nvSpPr>
        <p:spPr bwMode="auto">
          <a:xfrm rot="18587617" flipH="1">
            <a:off x="2591594" y="24391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23" name="Freeform 45"/>
          <p:cNvSpPr>
            <a:spLocks/>
          </p:cNvSpPr>
          <p:nvPr/>
        </p:nvSpPr>
        <p:spPr bwMode="auto">
          <a:xfrm rot="5360891">
            <a:off x="2056607" y="2286793"/>
            <a:ext cx="1447800" cy="684213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24" name="Freeform 46"/>
          <p:cNvSpPr>
            <a:spLocks/>
          </p:cNvSpPr>
          <p:nvPr/>
        </p:nvSpPr>
        <p:spPr bwMode="auto">
          <a:xfrm rot="8010322" flipH="1">
            <a:off x="1524794" y="3658394"/>
            <a:ext cx="1447800" cy="684212"/>
          </a:xfrm>
          <a:custGeom>
            <a:avLst/>
            <a:gdLst>
              <a:gd name="T0" fmla="*/ 2147483647 w 3404"/>
              <a:gd name="T1" fmla="*/ 2147483647 h 1982"/>
              <a:gd name="T2" fmla="*/ 2147483647 w 3404"/>
              <a:gd name="T3" fmla="*/ 2147483647 h 1982"/>
              <a:gd name="T4" fmla="*/ 2147483647 w 3404"/>
              <a:gd name="T5" fmla="*/ 2147483647 h 1982"/>
              <a:gd name="T6" fmla="*/ 2147483647 w 3404"/>
              <a:gd name="T7" fmla="*/ 2147483647 h 1982"/>
              <a:gd name="T8" fmla="*/ 2147483647 w 3404"/>
              <a:gd name="T9" fmla="*/ 2147483647 h 1982"/>
              <a:gd name="T10" fmla="*/ 2147483647 w 3404"/>
              <a:gd name="T11" fmla="*/ 2147483647 h 1982"/>
              <a:gd name="T12" fmla="*/ 2147483647 w 3404"/>
              <a:gd name="T13" fmla="*/ 2147483647 h 1982"/>
              <a:gd name="T14" fmla="*/ 2147483647 w 3404"/>
              <a:gd name="T15" fmla="*/ 2147483647 h 1982"/>
              <a:gd name="T16" fmla="*/ 2147483647 w 3404"/>
              <a:gd name="T17" fmla="*/ 2147483647 h 1982"/>
              <a:gd name="T18" fmla="*/ 2147483647 w 3404"/>
              <a:gd name="T19" fmla="*/ 2147483647 h 1982"/>
              <a:gd name="T20" fmla="*/ 2147483647 w 3404"/>
              <a:gd name="T21" fmla="*/ 2147483647 h 1982"/>
              <a:gd name="T22" fmla="*/ 2147483647 w 3404"/>
              <a:gd name="T23" fmla="*/ 2147483647 h 1982"/>
              <a:gd name="T24" fmla="*/ 2147483647 w 3404"/>
              <a:gd name="T25" fmla="*/ 2147483647 h 1982"/>
              <a:gd name="T26" fmla="*/ 2147483647 w 3404"/>
              <a:gd name="T27" fmla="*/ 2147483647 h 1982"/>
              <a:gd name="T28" fmla="*/ 2147483647 w 3404"/>
              <a:gd name="T29" fmla="*/ 2147483647 h 1982"/>
              <a:gd name="T30" fmla="*/ 2147483647 w 3404"/>
              <a:gd name="T31" fmla="*/ 2147483647 h 1982"/>
              <a:gd name="T32" fmla="*/ 2147483647 w 3404"/>
              <a:gd name="T33" fmla="*/ 2147483647 h 1982"/>
              <a:gd name="T34" fmla="*/ 2147483647 w 3404"/>
              <a:gd name="T35" fmla="*/ 2147483647 h 1982"/>
              <a:gd name="T36" fmla="*/ 2147483647 w 3404"/>
              <a:gd name="T37" fmla="*/ 2147483647 h 1982"/>
              <a:gd name="T38" fmla="*/ 2147483647 w 3404"/>
              <a:gd name="T39" fmla="*/ 2147483647 h 1982"/>
              <a:gd name="T40" fmla="*/ 2147483647 w 3404"/>
              <a:gd name="T41" fmla="*/ 2147483647 h 1982"/>
              <a:gd name="T42" fmla="*/ 2147483647 w 3404"/>
              <a:gd name="T43" fmla="*/ 2147483647 h 1982"/>
              <a:gd name="T44" fmla="*/ 2147483647 w 3404"/>
              <a:gd name="T45" fmla="*/ 2147483647 h 1982"/>
              <a:gd name="T46" fmla="*/ 2147483647 w 3404"/>
              <a:gd name="T47" fmla="*/ 2147483647 h 1982"/>
              <a:gd name="T48" fmla="*/ 2147483647 w 3404"/>
              <a:gd name="T49" fmla="*/ 2147483647 h 1982"/>
              <a:gd name="T50" fmla="*/ 2147483647 w 3404"/>
              <a:gd name="T51" fmla="*/ 2147483647 h 1982"/>
              <a:gd name="T52" fmla="*/ 2147483647 w 3404"/>
              <a:gd name="T53" fmla="*/ 2147483647 h 1982"/>
              <a:gd name="T54" fmla="*/ 2147483647 w 3404"/>
              <a:gd name="T55" fmla="*/ 2147483647 h 1982"/>
              <a:gd name="T56" fmla="*/ 2147483647 w 3404"/>
              <a:gd name="T57" fmla="*/ 2147483647 h 1982"/>
              <a:gd name="T58" fmla="*/ 2147483647 w 3404"/>
              <a:gd name="T59" fmla="*/ 2147483647 h 1982"/>
              <a:gd name="T60" fmla="*/ 2147483647 w 3404"/>
              <a:gd name="T61" fmla="*/ 2147483647 h 1982"/>
              <a:gd name="T62" fmla="*/ 2147483647 w 3404"/>
              <a:gd name="T63" fmla="*/ 2147483647 h 1982"/>
              <a:gd name="T64" fmla="*/ 2147483647 w 3404"/>
              <a:gd name="T65" fmla="*/ 2147483647 h 1982"/>
              <a:gd name="T66" fmla="*/ 2147483647 w 3404"/>
              <a:gd name="T67" fmla="*/ 2147483647 h 1982"/>
              <a:gd name="T68" fmla="*/ 2147483647 w 3404"/>
              <a:gd name="T69" fmla="*/ 2147483647 h 1982"/>
              <a:gd name="T70" fmla="*/ 2147483647 w 3404"/>
              <a:gd name="T71" fmla="*/ 2147483647 h 1982"/>
              <a:gd name="T72" fmla="*/ 2147483647 w 3404"/>
              <a:gd name="T73" fmla="*/ 2147483647 h 1982"/>
              <a:gd name="T74" fmla="*/ 2147483647 w 3404"/>
              <a:gd name="T75" fmla="*/ 2147483647 h 1982"/>
              <a:gd name="T76" fmla="*/ 2147483647 w 3404"/>
              <a:gd name="T77" fmla="*/ 2147483647 h 1982"/>
              <a:gd name="T78" fmla="*/ 2147483647 w 3404"/>
              <a:gd name="T79" fmla="*/ 2147483647 h 1982"/>
              <a:gd name="T80" fmla="*/ 2147483647 w 3404"/>
              <a:gd name="T81" fmla="*/ 2147483647 h 1982"/>
              <a:gd name="T82" fmla="*/ 2147483647 w 3404"/>
              <a:gd name="T83" fmla="*/ 2147483647 h 1982"/>
              <a:gd name="T84" fmla="*/ 2147483647 w 3404"/>
              <a:gd name="T85" fmla="*/ 2147483647 h 1982"/>
              <a:gd name="T86" fmla="*/ 2147483647 w 3404"/>
              <a:gd name="T87" fmla="*/ 2147483647 h 1982"/>
              <a:gd name="T88" fmla="*/ 2147483647 w 3404"/>
              <a:gd name="T89" fmla="*/ 2147483647 h 1982"/>
              <a:gd name="T90" fmla="*/ 2147483647 w 3404"/>
              <a:gd name="T91" fmla="*/ 2147483647 h 1982"/>
              <a:gd name="T92" fmla="*/ 2147483647 w 3404"/>
              <a:gd name="T93" fmla="*/ 2147483647 h 1982"/>
              <a:gd name="T94" fmla="*/ 2147483647 w 3404"/>
              <a:gd name="T95" fmla="*/ 2147483647 h 1982"/>
              <a:gd name="T96" fmla="*/ 2147483647 w 3404"/>
              <a:gd name="T97" fmla="*/ 2147483647 h 1982"/>
              <a:gd name="T98" fmla="*/ 2147483647 w 3404"/>
              <a:gd name="T99" fmla="*/ 2147483647 h 1982"/>
              <a:gd name="T100" fmla="*/ 2147483647 w 3404"/>
              <a:gd name="T101" fmla="*/ 2147483647 h 1982"/>
              <a:gd name="T102" fmla="*/ 2147483647 w 3404"/>
              <a:gd name="T103" fmla="*/ 2147483647 h 198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3404" h="1982">
                <a:moveTo>
                  <a:pt x="3404" y="990"/>
                </a:moveTo>
                <a:lnTo>
                  <a:pt x="3404" y="1008"/>
                </a:lnTo>
                <a:lnTo>
                  <a:pt x="3402" y="1025"/>
                </a:lnTo>
                <a:lnTo>
                  <a:pt x="3399" y="1045"/>
                </a:lnTo>
                <a:lnTo>
                  <a:pt x="3394" y="1062"/>
                </a:lnTo>
                <a:lnTo>
                  <a:pt x="3388" y="1080"/>
                </a:lnTo>
                <a:lnTo>
                  <a:pt x="3382" y="1096"/>
                </a:lnTo>
                <a:lnTo>
                  <a:pt x="3366" y="1131"/>
                </a:lnTo>
                <a:lnTo>
                  <a:pt x="3343" y="1166"/>
                </a:lnTo>
                <a:lnTo>
                  <a:pt x="3330" y="1182"/>
                </a:lnTo>
                <a:lnTo>
                  <a:pt x="3318" y="1200"/>
                </a:lnTo>
                <a:lnTo>
                  <a:pt x="3303" y="1217"/>
                </a:lnTo>
                <a:lnTo>
                  <a:pt x="3289" y="1233"/>
                </a:lnTo>
                <a:lnTo>
                  <a:pt x="3271" y="1249"/>
                </a:lnTo>
                <a:lnTo>
                  <a:pt x="3255" y="1267"/>
                </a:lnTo>
                <a:lnTo>
                  <a:pt x="3236" y="1283"/>
                </a:lnTo>
                <a:lnTo>
                  <a:pt x="3218" y="1299"/>
                </a:lnTo>
                <a:lnTo>
                  <a:pt x="3198" y="1316"/>
                </a:lnTo>
                <a:lnTo>
                  <a:pt x="3156" y="1348"/>
                </a:lnTo>
                <a:lnTo>
                  <a:pt x="3134" y="1364"/>
                </a:lnTo>
                <a:lnTo>
                  <a:pt x="3110" y="1379"/>
                </a:lnTo>
                <a:lnTo>
                  <a:pt x="3087" y="1395"/>
                </a:lnTo>
                <a:lnTo>
                  <a:pt x="3062" y="1411"/>
                </a:lnTo>
                <a:lnTo>
                  <a:pt x="3038" y="1427"/>
                </a:lnTo>
                <a:lnTo>
                  <a:pt x="3010" y="1441"/>
                </a:lnTo>
                <a:lnTo>
                  <a:pt x="2985" y="1457"/>
                </a:lnTo>
                <a:lnTo>
                  <a:pt x="2930" y="1486"/>
                </a:lnTo>
                <a:lnTo>
                  <a:pt x="2873" y="1515"/>
                </a:lnTo>
                <a:lnTo>
                  <a:pt x="2844" y="1529"/>
                </a:lnTo>
                <a:lnTo>
                  <a:pt x="2783" y="1558"/>
                </a:lnTo>
                <a:lnTo>
                  <a:pt x="2753" y="1572"/>
                </a:lnTo>
                <a:lnTo>
                  <a:pt x="2722" y="1585"/>
                </a:lnTo>
                <a:lnTo>
                  <a:pt x="2690" y="1599"/>
                </a:lnTo>
                <a:lnTo>
                  <a:pt x="2626" y="1625"/>
                </a:lnTo>
                <a:lnTo>
                  <a:pt x="2594" y="1638"/>
                </a:lnTo>
                <a:lnTo>
                  <a:pt x="2527" y="1663"/>
                </a:lnTo>
                <a:lnTo>
                  <a:pt x="2460" y="1689"/>
                </a:lnTo>
                <a:lnTo>
                  <a:pt x="2393" y="1711"/>
                </a:lnTo>
                <a:lnTo>
                  <a:pt x="2359" y="1724"/>
                </a:lnTo>
                <a:lnTo>
                  <a:pt x="2325" y="1735"/>
                </a:lnTo>
                <a:lnTo>
                  <a:pt x="2290" y="1747"/>
                </a:lnTo>
                <a:lnTo>
                  <a:pt x="2257" y="1758"/>
                </a:lnTo>
                <a:lnTo>
                  <a:pt x="2221" y="1767"/>
                </a:lnTo>
                <a:lnTo>
                  <a:pt x="2188" y="1779"/>
                </a:lnTo>
                <a:lnTo>
                  <a:pt x="2153" y="1790"/>
                </a:lnTo>
                <a:lnTo>
                  <a:pt x="2119" y="1799"/>
                </a:lnTo>
                <a:lnTo>
                  <a:pt x="2084" y="1809"/>
                </a:lnTo>
                <a:lnTo>
                  <a:pt x="2017" y="1828"/>
                </a:lnTo>
                <a:lnTo>
                  <a:pt x="1981" y="1836"/>
                </a:lnTo>
                <a:lnTo>
                  <a:pt x="1948" y="1846"/>
                </a:lnTo>
                <a:lnTo>
                  <a:pt x="1881" y="1862"/>
                </a:lnTo>
                <a:lnTo>
                  <a:pt x="1847" y="1871"/>
                </a:lnTo>
                <a:lnTo>
                  <a:pt x="1815" y="1879"/>
                </a:lnTo>
                <a:lnTo>
                  <a:pt x="1781" y="1886"/>
                </a:lnTo>
                <a:lnTo>
                  <a:pt x="1749" y="1894"/>
                </a:lnTo>
                <a:lnTo>
                  <a:pt x="1717" y="1900"/>
                </a:lnTo>
                <a:lnTo>
                  <a:pt x="1685" y="1908"/>
                </a:lnTo>
                <a:lnTo>
                  <a:pt x="1653" y="1915"/>
                </a:lnTo>
                <a:lnTo>
                  <a:pt x="1623" y="1919"/>
                </a:lnTo>
                <a:lnTo>
                  <a:pt x="1593" y="1926"/>
                </a:lnTo>
                <a:lnTo>
                  <a:pt x="1562" y="1931"/>
                </a:lnTo>
                <a:lnTo>
                  <a:pt x="1532" y="1937"/>
                </a:lnTo>
                <a:lnTo>
                  <a:pt x="1474" y="1946"/>
                </a:lnTo>
                <a:lnTo>
                  <a:pt x="1447" y="1951"/>
                </a:lnTo>
                <a:lnTo>
                  <a:pt x="1418" y="1954"/>
                </a:lnTo>
                <a:lnTo>
                  <a:pt x="1393" y="1959"/>
                </a:lnTo>
                <a:lnTo>
                  <a:pt x="1365" y="1962"/>
                </a:lnTo>
                <a:lnTo>
                  <a:pt x="1314" y="1969"/>
                </a:lnTo>
                <a:lnTo>
                  <a:pt x="1290" y="1972"/>
                </a:lnTo>
                <a:lnTo>
                  <a:pt x="1266" y="1974"/>
                </a:lnTo>
                <a:lnTo>
                  <a:pt x="1244" y="1977"/>
                </a:lnTo>
                <a:lnTo>
                  <a:pt x="1221" y="1978"/>
                </a:lnTo>
                <a:lnTo>
                  <a:pt x="1201" y="1980"/>
                </a:lnTo>
                <a:lnTo>
                  <a:pt x="1180" y="1980"/>
                </a:lnTo>
                <a:lnTo>
                  <a:pt x="1161" y="1982"/>
                </a:lnTo>
                <a:lnTo>
                  <a:pt x="1101" y="1982"/>
                </a:lnTo>
                <a:lnTo>
                  <a:pt x="1069" y="1980"/>
                </a:lnTo>
                <a:lnTo>
                  <a:pt x="1009" y="1980"/>
                </a:lnTo>
                <a:lnTo>
                  <a:pt x="978" y="1978"/>
                </a:lnTo>
                <a:lnTo>
                  <a:pt x="949" y="1977"/>
                </a:lnTo>
                <a:lnTo>
                  <a:pt x="919" y="1975"/>
                </a:lnTo>
                <a:lnTo>
                  <a:pt x="890" y="1974"/>
                </a:lnTo>
                <a:lnTo>
                  <a:pt x="861" y="1970"/>
                </a:lnTo>
                <a:lnTo>
                  <a:pt x="833" y="1969"/>
                </a:lnTo>
                <a:lnTo>
                  <a:pt x="805" y="1966"/>
                </a:lnTo>
                <a:lnTo>
                  <a:pt x="776" y="1962"/>
                </a:lnTo>
                <a:lnTo>
                  <a:pt x="749" y="1958"/>
                </a:lnTo>
                <a:lnTo>
                  <a:pt x="722" y="1954"/>
                </a:lnTo>
                <a:lnTo>
                  <a:pt x="696" y="1950"/>
                </a:lnTo>
                <a:lnTo>
                  <a:pt x="669" y="1943"/>
                </a:lnTo>
                <a:lnTo>
                  <a:pt x="644" y="1939"/>
                </a:lnTo>
                <a:lnTo>
                  <a:pt x="618" y="1932"/>
                </a:lnTo>
                <a:lnTo>
                  <a:pt x="594" y="1926"/>
                </a:lnTo>
                <a:lnTo>
                  <a:pt x="568" y="1919"/>
                </a:lnTo>
                <a:lnTo>
                  <a:pt x="544" y="1911"/>
                </a:lnTo>
                <a:lnTo>
                  <a:pt x="520" y="1905"/>
                </a:lnTo>
                <a:lnTo>
                  <a:pt x="496" y="1895"/>
                </a:lnTo>
                <a:lnTo>
                  <a:pt x="474" y="1887"/>
                </a:lnTo>
                <a:lnTo>
                  <a:pt x="452" y="1878"/>
                </a:lnTo>
                <a:lnTo>
                  <a:pt x="429" y="1867"/>
                </a:lnTo>
                <a:lnTo>
                  <a:pt x="408" y="1857"/>
                </a:lnTo>
                <a:lnTo>
                  <a:pt x="386" y="1846"/>
                </a:lnTo>
                <a:lnTo>
                  <a:pt x="367" y="1833"/>
                </a:lnTo>
                <a:lnTo>
                  <a:pt x="346" y="1822"/>
                </a:lnTo>
                <a:lnTo>
                  <a:pt x="327" y="1809"/>
                </a:lnTo>
                <a:lnTo>
                  <a:pt x="288" y="1780"/>
                </a:lnTo>
                <a:lnTo>
                  <a:pt x="271" y="1766"/>
                </a:lnTo>
                <a:lnTo>
                  <a:pt x="236" y="1734"/>
                </a:lnTo>
                <a:lnTo>
                  <a:pt x="204" y="1699"/>
                </a:lnTo>
                <a:lnTo>
                  <a:pt x="188" y="1679"/>
                </a:lnTo>
                <a:lnTo>
                  <a:pt x="173" y="1660"/>
                </a:lnTo>
                <a:lnTo>
                  <a:pt x="144" y="1619"/>
                </a:lnTo>
                <a:lnTo>
                  <a:pt x="119" y="1574"/>
                </a:lnTo>
                <a:lnTo>
                  <a:pt x="108" y="1552"/>
                </a:lnTo>
                <a:lnTo>
                  <a:pt x="95" y="1528"/>
                </a:lnTo>
                <a:lnTo>
                  <a:pt x="85" y="1502"/>
                </a:lnTo>
                <a:lnTo>
                  <a:pt x="74" y="1476"/>
                </a:lnTo>
                <a:lnTo>
                  <a:pt x="64" y="1449"/>
                </a:lnTo>
                <a:lnTo>
                  <a:pt x="56" y="1422"/>
                </a:lnTo>
                <a:lnTo>
                  <a:pt x="48" y="1393"/>
                </a:lnTo>
                <a:lnTo>
                  <a:pt x="32" y="1332"/>
                </a:lnTo>
                <a:lnTo>
                  <a:pt x="28" y="1300"/>
                </a:lnTo>
                <a:lnTo>
                  <a:pt x="21" y="1268"/>
                </a:lnTo>
                <a:lnTo>
                  <a:pt x="16" y="1235"/>
                </a:lnTo>
                <a:lnTo>
                  <a:pt x="12" y="1200"/>
                </a:lnTo>
                <a:lnTo>
                  <a:pt x="8" y="1165"/>
                </a:lnTo>
                <a:lnTo>
                  <a:pt x="5" y="1128"/>
                </a:lnTo>
                <a:lnTo>
                  <a:pt x="4" y="1091"/>
                </a:lnTo>
                <a:lnTo>
                  <a:pt x="2" y="1053"/>
                </a:lnTo>
                <a:lnTo>
                  <a:pt x="2" y="1013"/>
                </a:lnTo>
                <a:lnTo>
                  <a:pt x="0" y="990"/>
                </a:lnTo>
                <a:lnTo>
                  <a:pt x="0" y="950"/>
                </a:lnTo>
                <a:lnTo>
                  <a:pt x="4" y="873"/>
                </a:lnTo>
                <a:lnTo>
                  <a:pt x="10" y="800"/>
                </a:lnTo>
                <a:lnTo>
                  <a:pt x="13" y="765"/>
                </a:lnTo>
                <a:lnTo>
                  <a:pt x="18" y="731"/>
                </a:lnTo>
                <a:lnTo>
                  <a:pt x="24" y="698"/>
                </a:lnTo>
                <a:lnTo>
                  <a:pt x="29" y="666"/>
                </a:lnTo>
                <a:lnTo>
                  <a:pt x="36" y="635"/>
                </a:lnTo>
                <a:lnTo>
                  <a:pt x="44" y="605"/>
                </a:lnTo>
                <a:lnTo>
                  <a:pt x="60" y="547"/>
                </a:lnTo>
                <a:lnTo>
                  <a:pt x="79" y="493"/>
                </a:lnTo>
                <a:lnTo>
                  <a:pt x="90" y="467"/>
                </a:lnTo>
                <a:lnTo>
                  <a:pt x="100" y="443"/>
                </a:lnTo>
                <a:lnTo>
                  <a:pt x="112" y="419"/>
                </a:lnTo>
                <a:lnTo>
                  <a:pt x="124" y="397"/>
                </a:lnTo>
                <a:lnTo>
                  <a:pt x="136" y="375"/>
                </a:lnTo>
                <a:lnTo>
                  <a:pt x="151" y="352"/>
                </a:lnTo>
                <a:lnTo>
                  <a:pt x="165" y="333"/>
                </a:lnTo>
                <a:lnTo>
                  <a:pt x="180" y="312"/>
                </a:lnTo>
                <a:lnTo>
                  <a:pt x="194" y="293"/>
                </a:lnTo>
                <a:lnTo>
                  <a:pt x="226" y="258"/>
                </a:lnTo>
                <a:lnTo>
                  <a:pt x="244" y="240"/>
                </a:lnTo>
                <a:lnTo>
                  <a:pt x="261" y="224"/>
                </a:lnTo>
                <a:lnTo>
                  <a:pt x="279" y="210"/>
                </a:lnTo>
                <a:lnTo>
                  <a:pt x="296" y="194"/>
                </a:lnTo>
                <a:lnTo>
                  <a:pt x="316" y="179"/>
                </a:lnTo>
                <a:lnTo>
                  <a:pt x="335" y="167"/>
                </a:lnTo>
                <a:lnTo>
                  <a:pt x="356" y="154"/>
                </a:lnTo>
                <a:lnTo>
                  <a:pt x="376" y="143"/>
                </a:lnTo>
                <a:lnTo>
                  <a:pt x="397" y="130"/>
                </a:lnTo>
                <a:lnTo>
                  <a:pt x="418" y="120"/>
                </a:lnTo>
                <a:lnTo>
                  <a:pt x="439" y="109"/>
                </a:lnTo>
                <a:lnTo>
                  <a:pt x="461" y="99"/>
                </a:lnTo>
                <a:lnTo>
                  <a:pt x="485" y="90"/>
                </a:lnTo>
                <a:lnTo>
                  <a:pt x="508" y="82"/>
                </a:lnTo>
                <a:lnTo>
                  <a:pt x="556" y="66"/>
                </a:lnTo>
                <a:lnTo>
                  <a:pt x="580" y="58"/>
                </a:lnTo>
                <a:lnTo>
                  <a:pt x="605" y="52"/>
                </a:lnTo>
                <a:lnTo>
                  <a:pt x="629" y="45"/>
                </a:lnTo>
                <a:lnTo>
                  <a:pt x="656" y="40"/>
                </a:lnTo>
                <a:lnTo>
                  <a:pt x="682" y="36"/>
                </a:lnTo>
                <a:lnTo>
                  <a:pt x="708" y="29"/>
                </a:lnTo>
                <a:lnTo>
                  <a:pt x="735" y="26"/>
                </a:lnTo>
                <a:lnTo>
                  <a:pt x="762" y="21"/>
                </a:lnTo>
                <a:lnTo>
                  <a:pt x="789" y="18"/>
                </a:lnTo>
                <a:lnTo>
                  <a:pt x="818" y="15"/>
                </a:lnTo>
                <a:lnTo>
                  <a:pt x="845" y="12"/>
                </a:lnTo>
                <a:lnTo>
                  <a:pt x="874" y="8"/>
                </a:lnTo>
                <a:lnTo>
                  <a:pt x="903" y="7"/>
                </a:lnTo>
                <a:lnTo>
                  <a:pt x="933" y="5"/>
                </a:lnTo>
                <a:lnTo>
                  <a:pt x="962" y="4"/>
                </a:lnTo>
                <a:lnTo>
                  <a:pt x="1023" y="0"/>
                </a:lnTo>
                <a:lnTo>
                  <a:pt x="1170" y="0"/>
                </a:lnTo>
                <a:lnTo>
                  <a:pt x="1189" y="2"/>
                </a:lnTo>
                <a:lnTo>
                  <a:pt x="1212" y="2"/>
                </a:lnTo>
                <a:lnTo>
                  <a:pt x="1233" y="4"/>
                </a:lnTo>
                <a:lnTo>
                  <a:pt x="1255" y="7"/>
                </a:lnTo>
                <a:lnTo>
                  <a:pt x="1303" y="10"/>
                </a:lnTo>
                <a:lnTo>
                  <a:pt x="1327" y="13"/>
                </a:lnTo>
                <a:lnTo>
                  <a:pt x="1378" y="20"/>
                </a:lnTo>
                <a:lnTo>
                  <a:pt x="1405" y="24"/>
                </a:lnTo>
                <a:lnTo>
                  <a:pt x="1433" y="28"/>
                </a:lnTo>
                <a:lnTo>
                  <a:pt x="1460" y="32"/>
                </a:lnTo>
                <a:lnTo>
                  <a:pt x="1517" y="42"/>
                </a:lnTo>
                <a:lnTo>
                  <a:pt x="1548" y="47"/>
                </a:lnTo>
                <a:lnTo>
                  <a:pt x="1577" y="53"/>
                </a:lnTo>
                <a:lnTo>
                  <a:pt x="1607" y="58"/>
                </a:lnTo>
                <a:lnTo>
                  <a:pt x="1639" y="64"/>
                </a:lnTo>
                <a:lnTo>
                  <a:pt x="1669" y="71"/>
                </a:lnTo>
                <a:lnTo>
                  <a:pt x="1701" y="77"/>
                </a:lnTo>
                <a:lnTo>
                  <a:pt x="1733" y="85"/>
                </a:lnTo>
                <a:lnTo>
                  <a:pt x="1765" y="91"/>
                </a:lnTo>
                <a:lnTo>
                  <a:pt x="1799" y="99"/>
                </a:lnTo>
                <a:lnTo>
                  <a:pt x="1831" y="107"/>
                </a:lnTo>
                <a:lnTo>
                  <a:pt x="1865" y="114"/>
                </a:lnTo>
                <a:lnTo>
                  <a:pt x="1898" y="123"/>
                </a:lnTo>
                <a:lnTo>
                  <a:pt x="1965" y="139"/>
                </a:lnTo>
                <a:lnTo>
                  <a:pt x="2033" y="159"/>
                </a:lnTo>
                <a:lnTo>
                  <a:pt x="2068" y="168"/>
                </a:lnTo>
                <a:lnTo>
                  <a:pt x="2101" y="178"/>
                </a:lnTo>
                <a:lnTo>
                  <a:pt x="2137" y="187"/>
                </a:lnTo>
                <a:lnTo>
                  <a:pt x="2170" y="197"/>
                </a:lnTo>
                <a:lnTo>
                  <a:pt x="2205" y="208"/>
                </a:lnTo>
                <a:lnTo>
                  <a:pt x="2239" y="218"/>
                </a:lnTo>
                <a:lnTo>
                  <a:pt x="2274" y="229"/>
                </a:lnTo>
                <a:lnTo>
                  <a:pt x="2341" y="251"/>
                </a:lnTo>
                <a:lnTo>
                  <a:pt x="2377" y="263"/>
                </a:lnTo>
                <a:lnTo>
                  <a:pt x="2410" y="275"/>
                </a:lnTo>
                <a:lnTo>
                  <a:pt x="2444" y="287"/>
                </a:lnTo>
                <a:lnTo>
                  <a:pt x="2511" y="312"/>
                </a:lnTo>
                <a:lnTo>
                  <a:pt x="2545" y="323"/>
                </a:lnTo>
                <a:lnTo>
                  <a:pt x="2577" y="336"/>
                </a:lnTo>
                <a:lnTo>
                  <a:pt x="2610" y="349"/>
                </a:lnTo>
                <a:lnTo>
                  <a:pt x="2642" y="362"/>
                </a:lnTo>
                <a:lnTo>
                  <a:pt x="2674" y="376"/>
                </a:lnTo>
                <a:lnTo>
                  <a:pt x="2706" y="389"/>
                </a:lnTo>
                <a:lnTo>
                  <a:pt x="2737" y="402"/>
                </a:lnTo>
                <a:lnTo>
                  <a:pt x="2769" y="416"/>
                </a:lnTo>
                <a:lnTo>
                  <a:pt x="2799" y="431"/>
                </a:lnTo>
                <a:lnTo>
                  <a:pt x="2828" y="445"/>
                </a:lnTo>
                <a:lnTo>
                  <a:pt x="2858" y="459"/>
                </a:lnTo>
                <a:lnTo>
                  <a:pt x="2916" y="488"/>
                </a:lnTo>
                <a:lnTo>
                  <a:pt x="2945" y="502"/>
                </a:lnTo>
                <a:lnTo>
                  <a:pt x="2970" y="517"/>
                </a:lnTo>
                <a:lnTo>
                  <a:pt x="2998" y="533"/>
                </a:lnTo>
                <a:lnTo>
                  <a:pt x="3023" y="547"/>
                </a:lnTo>
                <a:lnTo>
                  <a:pt x="3049" y="563"/>
                </a:lnTo>
                <a:lnTo>
                  <a:pt x="3074" y="578"/>
                </a:lnTo>
                <a:lnTo>
                  <a:pt x="3122" y="610"/>
                </a:lnTo>
                <a:lnTo>
                  <a:pt x="3167" y="642"/>
                </a:lnTo>
                <a:lnTo>
                  <a:pt x="3209" y="674"/>
                </a:lnTo>
                <a:lnTo>
                  <a:pt x="3228" y="690"/>
                </a:lnTo>
                <a:lnTo>
                  <a:pt x="3246" y="706"/>
                </a:lnTo>
                <a:lnTo>
                  <a:pt x="3263" y="723"/>
                </a:lnTo>
                <a:lnTo>
                  <a:pt x="3281" y="739"/>
                </a:lnTo>
                <a:lnTo>
                  <a:pt x="3297" y="757"/>
                </a:lnTo>
                <a:lnTo>
                  <a:pt x="3311" y="773"/>
                </a:lnTo>
                <a:lnTo>
                  <a:pt x="3326" y="790"/>
                </a:lnTo>
                <a:lnTo>
                  <a:pt x="3338" y="808"/>
                </a:lnTo>
                <a:lnTo>
                  <a:pt x="3350" y="824"/>
                </a:lnTo>
                <a:lnTo>
                  <a:pt x="3361" y="841"/>
                </a:lnTo>
                <a:lnTo>
                  <a:pt x="3370" y="859"/>
                </a:lnTo>
                <a:lnTo>
                  <a:pt x="3378" y="875"/>
                </a:lnTo>
                <a:lnTo>
                  <a:pt x="3386" y="894"/>
                </a:lnTo>
                <a:lnTo>
                  <a:pt x="3391" y="910"/>
                </a:lnTo>
                <a:lnTo>
                  <a:pt x="3398" y="929"/>
                </a:lnTo>
                <a:lnTo>
                  <a:pt x="3401" y="945"/>
                </a:lnTo>
                <a:lnTo>
                  <a:pt x="3404" y="963"/>
                </a:lnTo>
                <a:lnTo>
                  <a:pt x="3404" y="990"/>
                </a:lnTo>
              </a:path>
            </a:pathLst>
          </a:custGeom>
          <a:solidFill>
            <a:srgbClr val="009900"/>
          </a:solidFill>
          <a:ln w="492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5625" name="Oval 47"/>
          <p:cNvSpPr>
            <a:spLocks noChangeArrowheads="1"/>
          </p:cNvSpPr>
          <p:nvPr/>
        </p:nvSpPr>
        <p:spPr bwMode="auto">
          <a:xfrm>
            <a:off x="7620000" y="2971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sp>
        <p:nvSpPr>
          <p:cNvPr id="25626" name="Oval 48"/>
          <p:cNvSpPr>
            <a:spLocks noChangeArrowheads="1"/>
          </p:cNvSpPr>
          <p:nvPr/>
        </p:nvSpPr>
        <p:spPr bwMode="auto">
          <a:xfrm>
            <a:off x="228600" y="2971800"/>
            <a:ext cx="990600" cy="914400"/>
          </a:xfrm>
          <a:prstGeom prst="ellipse">
            <a:avLst/>
          </a:prstGeom>
          <a:solidFill>
            <a:srgbClr val="00FF99">
              <a:alpha val="50195"/>
            </a:srgbClr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charset="0"/>
              </a:rPr>
              <a:t>H</a:t>
            </a:r>
          </a:p>
        </p:txBody>
      </p:sp>
      <p:grpSp>
        <p:nvGrpSpPr>
          <p:cNvPr id="25627" name="Group 49"/>
          <p:cNvGrpSpPr>
            <a:grpSpLocks/>
          </p:cNvGrpSpPr>
          <p:nvPr/>
        </p:nvGrpSpPr>
        <p:grpSpPr bwMode="auto">
          <a:xfrm>
            <a:off x="4267200" y="3276600"/>
            <a:ext cx="228600" cy="381000"/>
            <a:chOff x="2400" y="2448"/>
            <a:chExt cx="144" cy="240"/>
          </a:xfrm>
        </p:grpSpPr>
        <p:sp>
          <p:nvSpPr>
            <p:cNvPr id="25653" name="Line 50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54" name="Line 51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5628" name="Group 52"/>
          <p:cNvGrpSpPr>
            <a:grpSpLocks/>
          </p:cNvGrpSpPr>
          <p:nvPr/>
        </p:nvGrpSpPr>
        <p:grpSpPr bwMode="auto">
          <a:xfrm>
            <a:off x="1143000" y="3276600"/>
            <a:ext cx="228600" cy="381000"/>
            <a:chOff x="2400" y="2448"/>
            <a:chExt cx="144" cy="240"/>
          </a:xfrm>
        </p:grpSpPr>
        <p:sp>
          <p:nvSpPr>
            <p:cNvPr id="25651" name="Line 53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52" name="Line 54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25629" name="Group 55"/>
          <p:cNvGrpSpPr>
            <a:grpSpLocks/>
          </p:cNvGrpSpPr>
          <p:nvPr/>
        </p:nvGrpSpPr>
        <p:grpSpPr bwMode="auto">
          <a:xfrm>
            <a:off x="7467600" y="3200400"/>
            <a:ext cx="228600" cy="381000"/>
            <a:chOff x="2400" y="2448"/>
            <a:chExt cx="144" cy="240"/>
          </a:xfrm>
        </p:grpSpPr>
        <p:sp>
          <p:nvSpPr>
            <p:cNvPr id="25649" name="Line 56"/>
            <p:cNvSpPr>
              <a:spLocks noChangeShapeType="1"/>
            </p:cNvSpPr>
            <p:nvPr/>
          </p:nvSpPr>
          <p:spPr bwMode="auto">
            <a:xfrm>
              <a:off x="2544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5650" name="Line 57"/>
            <p:cNvSpPr>
              <a:spLocks noChangeShapeType="1"/>
            </p:cNvSpPr>
            <p:nvPr/>
          </p:nvSpPr>
          <p:spPr bwMode="auto">
            <a:xfrm flipV="1">
              <a:off x="2400" y="2448"/>
              <a:ext cx="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5630" name="Line 58"/>
          <p:cNvSpPr>
            <a:spLocks noChangeShapeType="1"/>
          </p:cNvSpPr>
          <p:nvPr/>
        </p:nvSpPr>
        <p:spPr bwMode="auto">
          <a:xfrm flipV="1">
            <a:off x="2743200" y="19812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1" name="Line 59"/>
          <p:cNvSpPr>
            <a:spLocks noChangeShapeType="1"/>
          </p:cNvSpPr>
          <p:nvPr/>
        </p:nvSpPr>
        <p:spPr bwMode="auto">
          <a:xfrm flipV="1">
            <a:off x="3505200" y="22098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2" name="Line 60"/>
          <p:cNvSpPr>
            <a:spLocks noChangeShapeType="1"/>
          </p:cNvSpPr>
          <p:nvPr/>
        </p:nvSpPr>
        <p:spPr bwMode="auto">
          <a:xfrm>
            <a:off x="6096000" y="21336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3" name="Line 61"/>
          <p:cNvSpPr>
            <a:spLocks noChangeShapeType="1"/>
          </p:cNvSpPr>
          <p:nvPr/>
        </p:nvSpPr>
        <p:spPr bwMode="auto">
          <a:xfrm>
            <a:off x="6934200" y="22860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4" name="Text Box 62"/>
          <p:cNvSpPr txBox="1">
            <a:spLocks noChangeArrowheads="1"/>
          </p:cNvSpPr>
          <p:nvPr/>
        </p:nvSpPr>
        <p:spPr bwMode="auto">
          <a:xfrm>
            <a:off x="2209800" y="5973763"/>
            <a:ext cx="4953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 two </a:t>
            </a:r>
            <a:r>
              <a:rPr lang="en-US" altLang="en-US" b="1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altLang="en-US" b="1">
                <a:solidFill>
                  <a:srgbClr val="FF0000"/>
                </a:solidFill>
                <a:latin typeface="Arial" charset="0"/>
              </a:rPr>
              <a:t> bonds  (pi bonds)</a:t>
            </a:r>
          </a:p>
        </p:txBody>
      </p:sp>
      <p:sp>
        <p:nvSpPr>
          <p:cNvPr id="25635" name="Line 63"/>
          <p:cNvSpPr>
            <a:spLocks noChangeShapeType="1"/>
          </p:cNvSpPr>
          <p:nvPr/>
        </p:nvSpPr>
        <p:spPr bwMode="auto">
          <a:xfrm>
            <a:off x="3048000" y="20574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6" name="Line 64"/>
          <p:cNvSpPr>
            <a:spLocks noChangeShapeType="1"/>
          </p:cNvSpPr>
          <p:nvPr/>
        </p:nvSpPr>
        <p:spPr bwMode="auto">
          <a:xfrm>
            <a:off x="3048000" y="24384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7" name="Line 65"/>
          <p:cNvSpPr>
            <a:spLocks noChangeShapeType="1"/>
          </p:cNvSpPr>
          <p:nvPr/>
        </p:nvSpPr>
        <p:spPr bwMode="auto">
          <a:xfrm>
            <a:off x="3048000" y="22098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8" name="Line 66"/>
          <p:cNvSpPr>
            <a:spLocks noChangeShapeType="1"/>
          </p:cNvSpPr>
          <p:nvPr/>
        </p:nvSpPr>
        <p:spPr bwMode="auto">
          <a:xfrm>
            <a:off x="2362200" y="4267200"/>
            <a:ext cx="24384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39" name="Line 67"/>
          <p:cNvSpPr>
            <a:spLocks noChangeShapeType="1"/>
          </p:cNvSpPr>
          <p:nvPr/>
        </p:nvSpPr>
        <p:spPr bwMode="auto">
          <a:xfrm>
            <a:off x="2438400" y="4114800"/>
            <a:ext cx="24384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0" name="Line 68"/>
          <p:cNvSpPr>
            <a:spLocks noChangeShapeType="1"/>
          </p:cNvSpPr>
          <p:nvPr/>
        </p:nvSpPr>
        <p:spPr bwMode="auto">
          <a:xfrm>
            <a:off x="2514600" y="3962400"/>
            <a:ext cx="24384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1" name="Line 69"/>
          <p:cNvSpPr>
            <a:spLocks noChangeShapeType="1"/>
          </p:cNvSpPr>
          <p:nvPr/>
        </p:nvSpPr>
        <p:spPr bwMode="auto">
          <a:xfrm flipH="1" flipV="1">
            <a:off x="3581400" y="4267200"/>
            <a:ext cx="685800" cy="1676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2" name="Line 70"/>
          <p:cNvSpPr>
            <a:spLocks noChangeShapeType="1"/>
          </p:cNvSpPr>
          <p:nvPr/>
        </p:nvSpPr>
        <p:spPr bwMode="auto">
          <a:xfrm flipV="1">
            <a:off x="4648200" y="2362200"/>
            <a:ext cx="152400" cy="3581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3" name="Line 71"/>
          <p:cNvSpPr>
            <a:spLocks noChangeShapeType="1"/>
          </p:cNvSpPr>
          <p:nvPr/>
        </p:nvSpPr>
        <p:spPr bwMode="auto">
          <a:xfrm>
            <a:off x="3048000" y="48768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4" name="Line 72"/>
          <p:cNvSpPr>
            <a:spLocks noChangeShapeType="1"/>
          </p:cNvSpPr>
          <p:nvPr/>
        </p:nvSpPr>
        <p:spPr bwMode="auto">
          <a:xfrm>
            <a:off x="3048000" y="47244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5" name="Line 73"/>
          <p:cNvSpPr>
            <a:spLocks noChangeShapeType="1"/>
          </p:cNvSpPr>
          <p:nvPr/>
        </p:nvSpPr>
        <p:spPr bwMode="auto">
          <a:xfrm>
            <a:off x="3810000" y="28194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6" name="Line 74"/>
          <p:cNvSpPr>
            <a:spLocks noChangeShapeType="1"/>
          </p:cNvSpPr>
          <p:nvPr/>
        </p:nvSpPr>
        <p:spPr bwMode="auto">
          <a:xfrm>
            <a:off x="2971800" y="5029200"/>
            <a:ext cx="29718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7" name="Line 75"/>
          <p:cNvSpPr>
            <a:spLocks noChangeShapeType="1"/>
          </p:cNvSpPr>
          <p:nvPr/>
        </p:nvSpPr>
        <p:spPr bwMode="auto">
          <a:xfrm>
            <a:off x="3810000" y="2667000"/>
            <a:ext cx="2743200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48" name="Text Box 76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  <a:latin typeface="Arial" charset="0"/>
              </a:rPr>
              <a:t>LATERAL OVERLAP of p orbitals to form pi bonds.</a:t>
            </a:r>
          </a:p>
        </p:txBody>
      </p:sp>
    </p:spTree>
    <p:extLst>
      <p:ext uri="{BB962C8B-B14F-4D97-AF65-F5344CB8AC3E}">
        <p14:creationId xmlns:p14="http://schemas.microsoft.com/office/powerpoint/2010/main" val="1700992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748</Words>
  <Application>Microsoft Office PowerPoint</Application>
  <PresentationFormat>On-screen Show (4:3)</PresentationFormat>
  <Paragraphs>185</Paragraphs>
  <Slides>19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CS ChemDraw Drawing</vt:lpstr>
      <vt:lpstr>ISIS/Draw Sketch</vt:lpstr>
      <vt:lpstr>CFE Advanced Higher Chemistry </vt:lpstr>
      <vt:lpstr>You should now be able to state: </vt:lpstr>
      <vt:lpstr>Bonding in Alkanes</vt:lpstr>
      <vt:lpstr>Bonding in Alkanes</vt:lpstr>
      <vt:lpstr>sp3 Hybridisation</vt:lpstr>
      <vt:lpstr>sp3 orbitals</vt:lpstr>
      <vt:lpstr>sp3 orbitals</vt:lpstr>
      <vt:lpstr>PowerPoint Presentation</vt:lpstr>
      <vt:lpstr>Sigma Bonds</vt:lpstr>
      <vt:lpstr>Bonding in Alkenes</vt:lpstr>
      <vt:lpstr>sp2 Hybridisation</vt:lpstr>
      <vt:lpstr>PowerPoint Presentation</vt:lpstr>
      <vt:lpstr>sp2 orbitals &amp; sigma bonds </vt:lpstr>
      <vt:lpstr>PowerPoint Presentation</vt:lpstr>
      <vt:lpstr>p bonds</vt:lpstr>
      <vt:lpstr>PowerPoint Presentation</vt:lpstr>
      <vt:lpstr>Bonding Scheme in ethyne</vt:lpstr>
      <vt:lpstr>PowerPoint Presentation</vt:lpstr>
      <vt:lpstr>PowerPoint Presentation</vt:lpstr>
    </vt:vector>
  </TitlesOfParts>
  <Company>The Moray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CFE Advanced Higher Chemistry </dc:title>
  <dc:creator>TMC</dc:creator>
  <cp:lastModifiedBy>TMC</cp:lastModifiedBy>
  <cp:revision>1</cp:revision>
  <dcterms:created xsi:type="dcterms:W3CDTF">2015-11-18T13:46:37Z</dcterms:created>
  <dcterms:modified xsi:type="dcterms:W3CDTF">2015-11-18T13:47:38Z</dcterms:modified>
</cp:coreProperties>
</file>