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79" r:id="rId10"/>
    <p:sldId id="281" r:id="rId11"/>
    <p:sldId id="283" r:id="rId12"/>
    <p:sldId id="259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80" r:id="rId21"/>
    <p:sldId id="282" r:id="rId22"/>
    <p:sldId id="272" r:id="rId23"/>
    <p:sldId id="273" r:id="rId24"/>
    <p:sldId id="274" r:id="rId25"/>
    <p:sldId id="275" r:id="rId26"/>
    <p:sldId id="276" r:id="rId27"/>
    <p:sldId id="277" r:id="rId28"/>
  </p:sldIdLst>
  <p:sldSz cx="9144000" cy="6858000" type="screen4x3"/>
  <p:notesSz cx="68072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54F49-7E16-4333-AE06-A91482AA99DD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08981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50E9A-20E6-49E4-9D83-009A4EB638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998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26664-28B4-437B-B7F9-7248CC9218D0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05350"/>
            <a:ext cx="544576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08981"/>
            <a:ext cx="29497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273F0-D7C2-4F0E-9247-08BBC9A0AE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931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6F9FF47-F29F-4223-B269-C3A95465E5D9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3</a:t>
            </a:fld>
            <a:endParaRPr lang="en-GB" altLang="en-US" smtClean="0"/>
          </a:p>
        </p:txBody>
      </p:sp>
      <p:sp>
        <p:nvSpPr>
          <p:cNvPr id="343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CCB50A-50D3-4AF9-871E-3B0C0E5DA7A4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4</a:t>
            </a:fld>
            <a:endParaRPr lang="en-GB" altLang="en-US" smtClean="0"/>
          </a:p>
        </p:txBody>
      </p:sp>
      <p:sp>
        <p:nvSpPr>
          <p:cNvPr id="345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F9AB98F-E24F-4E00-A728-ACABFF19DFB9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5</a:t>
            </a:fld>
            <a:endParaRPr lang="en-GB" altLang="en-US" smtClean="0"/>
          </a:p>
        </p:txBody>
      </p:sp>
      <p:sp>
        <p:nvSpPr>
          <p:cNvPr id="346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83D79ED-23C9-4B53-B6E7-D75F0DCBB1E7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6</a:t>
            </a:fld>
            <a:endParaRPr lang="en-GB" altLang="en-US" smtClean="0"/>
          </a:p>
        </p:txBody>
      </p:sp>
      <p:sp>
        <p:nvSpPr>
          <p:cNvPr id="347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2407366-AFD0-4B82-911F-5DA003E69155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7</a:t>
            </a:fld>
            <a:endParaRPr lang="en-GB" altLang="en-US" smtClean="0"/>
          </a:p>
        </p:txBody>
      </p:sp>
      <p:sp>
        <p:nvSpPr>
          <p:cNvPr id="348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E82E035-9CD3-42A8-8F4E-235EC656151F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8</a:t>
            </a:fld>
            <a:endParaRPr lang="en-GB" altLang="en-US" smtClean="0"/>
          </a:p>
        </p:txBody>
      </p:sp>
      <p:sp>
        <p:nvSpPr>
          <p:cNvPr id="349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1C0968C-0DA6-46B0-B102-AD0E94C8DE64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12</a:t>
            </a:fld>
            <a:endParaRPr lang="en-GB" altLang="en-US" smtClean="0"/>
          </a:p>
        </p:txBody>
      </p:sp>
      <p:sp>
        <p:nvSpPr>
          <p:cNvPr id="344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9EB1856-BDB2-46A8-8A96-E0086207C175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13</a:t>
            </a:fld>
            <a:endParaRPr lang="en-GB" altLang="en-US" smtClean="0"/>
          </a:p>
        </p:txBody>
      </p:sp>
      <p:sp>
        <p:nvSpPr>
          <p:cNvPr id="350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E8D9BFA-55BB-4F75-BFE7-5E0E02BD6FEC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14</a:t>
            </a:fld>
            <a:endParaRPr lang="en-GB" altLang="en-US" smtClean="0"/>
          </a:p>
        </p:txBody>
      </p:sp>
      <p:sp>
        <p:nvSpPr>
          <p:cNvPr id="351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447042-BED3-4968-B3E5-631D465CA7F3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15</a:t>
            </a:fld>
            <a:endParaRPr lang="en-GB" altLang="en-US" smtClean="0"/>
          </a:p>
        </p:txBody>
      </p:sp>
      <p:sp>
        <p:nvSpPr>
          <p:cNvPr id="352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C45DF37-26A6-42EB-93F9-5BBA63C9CB83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16</a:t>
            </a:fld>
            <a:endParaRPr lang="en-GB" altLang="en-US" smtClean="0"/>
          </a:p>
        </p:txBody>
      </p:sp>
      <p:sp>
        <p:nvSpPr>
          <p:cNvPr id="353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6C649B5-6DE8-44EC-BB3E-411734627797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17</a:t>
            </a:fld>
            <a:endParaRPr lang="en-GB" altLang="en-US" smtClean="0"/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CC013F-7891-401A-A3F2-E97449DE4C55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18</a:t>
            </a:fld>
            <a:endParaRPr lang="en-GB" altLang="en-US" smtClean="0"/>
          </a:p>
        </p:txBody>
      </p:sp>
      <p:sp>
        <p:nvSpPr>
          <p:cNvPr id="355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635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356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B2ED98-0D06-4CD4-8C4C-D7C9E967D2CE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19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B80A418-1206-4827-A36E-51DC458114F0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22</a:t>
            </a:fld>
            <a:endParaRPr lang="en-GB" altLang="en-US" smtClean="0"/>
          </a:p>
        </p:txBody>
      </p:sp>
      <p:sp>
        <p:nvSpPr>
          <p:cNvPr id="357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358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C333EA0-1E30-4495-8BF1-11233D840C7C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23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94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359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B61572D-3E2C-46EF-980E-492D045BA309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24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03FFB7-08CF-4793-81A8-6C412BF47E50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25</a:t>
            </a:fld>
            <a:endParaRPr lang="en-GB" altLang="en-US" smtClean="0"/>
          </a:p>
        </p:txBody>
      </p:sp>
      <p:sp>
        <p:nvSpPr>
          <p:cNvPr id="360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A76642-699B-43EC-BF86-A8509E2392C2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26</a:t>
            </a:fld>
            <a:endParaRPr lang="en-GB" altLang="en-US" smtClean="0"/>
          </a:p>
        </p:txBody>
      </p:sp>
      <p:sp>
        <p:nvSpPr>
          <p:cNvPr id="361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8ACCAC-67AF-460F-A828-9175A91AED42}" type="slidenum">
              <a:rPr lang="en-GB" altLang="en-US" smtClean="0"/>
              <a:pPr algn="r" eaLnBrk="1" hangingPunct="1">
                <a:spcBef>
                  <a:spcPct val="0"/>
                </a:spcBef>
              </a:pPr>
              <a:t>27</a:t>
            </a:fld>
            <a:endParaRPr lang="en-GB" altLang="en-US" smtClean="0"/>
          </a:p>
        </p:txBody>
      </p:sp>
      <p:sp>
        <p:nvSpPr>
          <p:cNvPr id="362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7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642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27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79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04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15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530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20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96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41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616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8BF08-EFFD-4103-8173-41353736533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4338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E72A2-09E4-4556-92F7-F4F816D691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307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5BB47-6B75-4CB7-A0A2-74448D6A75AA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9DCAB-FE7C-48D3-B3F7-0C9D6D5366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80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Stereochemistry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23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9155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You should now be able to state that: 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179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z="2000" smtClean="0"/>
              <a:t>stereoisomers are isomers that have the same molecular formula but differ in structural formulae.</a:t>
            </a:r>
          </a:p>
          <a:p>
            <a:pPr eaLnBrk="1" hangingPunct="1"/>
            <a:r>
              <a:rPr lang="en-GB" altLang="en-US" sz="2000" smtClean="0"/>
              <a:t>geometric isomers are stereoiosmers where there is a lack of rotation around one of the bonds mostly a C=C.</a:t>
            </a:r>
          </a:p>
          <a:p>
            <a:pPr eaLnBrk="1" hangingPunct="1"/>
            <a:r>
              <a:rPr lang="en-GB" altLang="en-US" sz="2000" smtClean="0"/>
              <a:t>these isomers are labelled cis and trans dependent on whether the substitutes are on the same or different sides of the C=C.</a:t>
            </a:r>
          </a:p>
          <a:p>
            <a:pPr eaLnBrk="1" hangingPunct="1"/>
            <a:r>
              <a:rPr lang="en-GB" altLang="en-US" sz="2000" smtClean="0"/>
              <a:t>optical isomers are non-superimposable mirror images of asymmetric molecules and are referred to as chiral molecules or enantiomers.</a:t>
            </a:r>
          </a:p>
          <a:p>
            <a:pPr eaLnBrk="1" hangingPunct="1"/>
            <a:r>
              <a:rPr lang="en-GB" altLang="en-US" sz="2000" smtClean="0"/>
              <a:t>isomers can often have very different physical or chemical properties from each other.</a:t>
            </a:r>
          </a:p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4224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Structural Isomers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Dimethyl ether and ethanol are structural isomers as they have the same molecular formula but different structures.</a:t>
            </a:r>
          </a:p>
        </p:txBody>
      </p:sp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0" y="2549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80229" name="Picture 6" descr="photo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14800"/>
            <a:ext cx="31242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30" name="Rectangle 15"/>
          <p:cNvSpPr>
            <a:spLocks noChangeArrowheads="1"/>
          </p:cNvSpPr>
          <p:nvPr/>
        </p:nvSpPr>
        <p:spPr bwMode="auto">
          <a:xfrm>
            <a:off x="0" y="2549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80231" name="Picture 17" descr="photo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14800"/>
            <a:ext cx="31242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563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Geometric Isomerism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In geometric isomerism, there is a lack of free rotation around a bond (e.g. around a C=C).</a:t>
            </a:r>
          </a:p>
          <a:p>
            <a:pPr eaLnBrk="1" hangingPunct="1"/>
            <a:r>
              <a:rPr lang="en-GB" altLang="en-US" smtClean="0"/>
              <a:t>1,2-dichloroethane has two geometric isomers.</a:t>
            </a:r>
          </a:p>
        </p:txBody>
      </p:sp>
      <p:sp>
        <p:nvSpPr>
          <p:cNvPr id="182276" name="Rectangle 4"/>
          <p:cNvSpPr>
            <a:spLocks noChangeArrowheads="1"/>
          </p:cNvSpPr>
          <p:nvPr/>
        </p:nvSpPr>
        <p:spPr bwMode="auto">
          <a:xfrm>
            <a:off x="0" y="2482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82277" name="Picture 6" descr="isomers of dichloroethe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648200"/>
            <a:ext cx="4411663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396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Cis- and Trans - Isomers</a:t>
            </a:r>
          </a:p>
        </p:txBody>
      </p:sp>
      <p:pic>
        <p:nvPicPr>
          <p:cNvPr id="183299" name="Picture 3" descr="f8transanimation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4191000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911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Geometric Isomerism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mtClean="0"/>
              <a:t>Geometric isomers can be distinguished in two ways:</a:t>
            </a:r>
          </a:p>
          <a:p>
            <a:pPr eaLnBrk="1" hangingPunct="1">
              <a:lnSpc>
                <a:spcPct val="90000"/>
              </a:lnSpc>
            </a:pPr>
            <a:endParaRPr lang="en-GB" altLang="en-US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mtClean="0"/>
              <a:t>	cis -	both groups are on the same 			side of the double bond.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altLang="en-US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mtClean="0"/>
              <a:t>	trans -	the groups are on the opposite 		sides of the double bond.</a:t>
            </a:r>
          </a:p>
        </p:txBody>
      </p:sp>
    </p:spTree>
    <p:extLst>
      <p:ext uri="{BB962C8B-B14F-4D97-AF65-F5344CB8AC3E}">
        <p14:creationId xmlns:p14="http://schemas.microsoft.com/office/powerpoint/2010/main" val="1620578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Cis- and Trans - Isomers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Molecule (a) is the trans isomer.</a:t>
            </a:r>
          </a:p>
          <a:p>
            <a:pPr eaLnBrk="1" hangingPunct="1">
              <a:buFont typeface="Wingdings" pitchFamily="2" charset="2"/>
              <a:buNone/>
            </a:pPr>
            <a:endParaRPr lang="en-GB" altLang="en-US" smtClean="0"/>
          </a:p>
          <a:p>
            <a:pPr eaLnBrk="1" hangingPunct="1"/>
            <a:r>
              <a:rPr lang="en-GB" altLang="en-US" smtClean="0"/>
              <a:t>Molecule (b) is the cis isomer.</a:t>
            </a:r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0" y="2482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85349" name="Picture 6" descr="isomers of dichloroethe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114800"/>
            <a:ext cx="4411663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43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Cis- and Trans - Isomers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Trans isomers tend to have higher melting points than </a:t>
            </a:r>
            <a:r>
              <a:rPr lang="en-GB" altLang="en-US" dirty="0" err="1" smtClean="0"/>
              <a:t>cis</a:t>
            </a:r>
            <a:r>
              <a:rPr lang="en-GB" altLang="en-US" smtClean="0"/>
              <a:t> isomers thus, showing that they have stronger intermolecular forces.</a:t>
            </a:r>
          </a:p>
          <a:p>
            <a:pPr eaLnBrk="1" hangingPunct="1"/>
            <a:r>
              <a:rPr lang="en-GB" altLang="en-US" dirty="0" smtClean="0"/>
              <a:t>The trans molecules are closer packed and have stronger van der Waals forces.</a:t>
            </a:r>
          </a:p>
        </p:txBody>
      </p:sp>
    </p:spTree>
    <p:extLst>
      <p:ext uri="{BB962C8B-B14F-4D97-AF65-F5344CB8AC3E}">
        <p14:creationId xmlns:p14="http://schemas.microsoft.com/office/powerpoint/2010/main" val="597101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75067"/>
            <a:ext cx="324802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634" y="1091091"/>
            <a:ext cx="3346672" cy="4924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44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052736"/>
            <a:ext cx="32670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80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36058"/>
            <a:ext cx="8928992" cy="66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430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Stereoisomerism </a:t>
            </a:r>
          </a:p>
        </p:txBody>
      </p:sp>
      <p:sp>
        <p:nvSpPr>
          <p:cNvPr id="1382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eaLnBrk="1" hangingPunct="1"/>
            <a:r>
              <a:rPr lang="en-GB" altLang="en-US" smtClean="0"/>
              <a:t>Stereoisomerism means that the molecules have the same molecular formula and the same structural formula but have a different three dimensional arrangement in space.</a:t>
            </a:r>
          </a:p>
          <a:p>
            <a:pPr eaLnBrk="1" hangingPunct="1">
              <a:buFont typeface="Wingdings" pitchFamily="2" charset="2"/>
              <a:buNone/>
            </a:pPr>
            <a:endParaRPr lang="en-GB" altLang="en-US" smtClean="0"/>
          </a:p>
          <a:p>
            <a:pPr eaLnBrk="1" hangingPunct="1"/>
            <a:r>
              <a:rPr lang="en-GB" altLang="en-US" smtClean="0"/>
              <a:t>They are non-superimposable, cannot fit exactly on top of each other.</a:t>
            </a:r>
          </a:p>
        </p:txBody>
      </p:sp>
    </p:spTree>
    <p:extLst>
      <p:ext uri="{BB962C8B-B14F-4D97-AF65-F5344CB8AC3E}">
        <p14:creationId xmlns:p14="http://schemas.microsoft.com/office/powerpoint/2010/main" val="32417505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Optical Isomerism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Optical isomerism can occur in compounds with four different groups arranged around a carbon atom.</a:t>
            </a:r>
          </a:p>
          <a:p>
            <a:pPr eaLnBrk="1" hangingPunct="1">
              <a:buFont typeface="Wingdings" pitchFamily="2" charset="2"/>
              <a:buNone/>
            </a:pPr>
            <a:endParaRPr lang="en-GB" altLang="en-US" smtClean="0"/>
          </a:p>
          <a:p>
            <a:pPr eaLnBrk="1" hangingPunct="1"/>
            <a:r>
              <a:rPr lang="en-GB" altLang="en-US" smtClean="0"/>
              <a:t>This leads to CHIRAL molecules that are non-superimposable mirror images of each other.</a:t>
            </a:r>
          </a:p>
        </p:txBody>
      </p:sp>
    </p:spTree>
    <p:extLst>
      <p:ext uri="{BB962C8B-B14F-4D97-AF65-F5344CB8AC3E}">
        <p14:creationId xmlns:p14="http://schemas.microsoft.com/office/powerpoint/2010/main" val="37345068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Optical Isomerism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Right and left hands are asymmetrical.</a:t>
            </a:r>
          </a:p>
          <a:p>
            <a:pPr eaLnBrk="1" hangingPunct="1"/>
            <a:r>
              <a:rPr lang="en-GB" altLang="en-US" smtClean="0"/>
              <a:t>They cannot be superimposed on each other.</a:t>
            </a:r>
          </a:p>
          <a:p>
            <a:pPr eaLnBrk="1" hangingPunct="1"/>
            <a:r>
              <a:rPr lang="en-GB" altLang="en-US" smtClean="0"/>
              <a:t>They are chiral (i.e. lack symmetry).</a:t>
            </a:r>
          </a:p>
        </p:txBody>
      </p:sp>
      <p:sp>
        <p:nvSpPr>
          <p:cNvPr id="188420" name="Rectangle 4"/>
          <p:cNvSpPr>
            <a:spLocks noChangeArrowheads="1"/>
          </p:cNvSpPr>
          <p:nvPr/>
        </p:nvSpPr>
        <p:spPr bwMode="auto">
          <a:xfrm>
            <a:off x="1588" y="2374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88421" name="Picture 6" descr="Mirror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419600"/>
            <a:ext cx="2136775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953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Carbon and Symmetry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mtClean="0"/>
              <a:t>A tetrahedral carbon atom with four different groups is asymmetric.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mtClean="0"/>
              <a:t>Molecules containing one or more asymmetric carbon atoms are usually (but not always) also asymmetric.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mtClean="0"/>
              <a:t>Asymmetric atoms or molecules are described as chiral with the carbon atom being called the chiral</a:t>
            </a:r>
            <a:r>
              <a:rPr lang="en-GB" b="1" smtClean="0"/>
              <a:t> centre</a:t>
            </a:r>
            <a:r>
              <a:rPr lang="en-GB" smtClean="0"/>
              <a:t>.</a:t>
            </a:r>
            <a:r>
              <a:rPr lang="en-GB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279904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Carbon and Symmetry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They differ from each other only in that they are mirror images of each other and exhibit optical activity. Such isomers are called enantiomers or optical isomers.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The crystals of enantiomers are mirror images of each other.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A mixture containing equal amounts of each enantiomer is known as a </a:t>
            </a:r>
            <a:r>
              <a:rPr lang="en-GB" b="1" dirty="0" smtClean="0"/>
              <a:t>racemic mixture.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057762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Amino Acids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The amino acid alanine is non-superimposable on top of its mirror image therefore is an optical isomer.</a:t>
            </a:r>
          </a:p>
          <a:p>
            <a:pPr eaLnBrk="1" hangingPunct="1"/>
            <a:r>
              <a:rPr lang="en-GB" altLang="en-US" smtClean="0"/>
              <a:t>There are the two enantiomers of alanine.</a:t>
            </a:r>
          </a:p>
        </p:txBody>
      </p:sp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1588" y="2579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91493" name="Picture 6" descr="alanine mix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343400"/>
            <a:ext cx="3554413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849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Enantiomers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Enantiomers have the same physical and chemical properties except when in the presence of other chiral molecules.</a:t>
            </a:r>
          </a:p>
          <a:p>
            <a:pPr eaLnBrk="1" hangingPunct="1"/>
            <a:r>
              <a:rPr lang="en-GB" altLang="en-US" smtClean="0"/>
              <a:t>The enantiomers below of limonene have different smells, one orange and the other lemon.</a:t>
            </a:r>
          </a:p>
        </p:txBody>
      </p:sp>
      <p:sp>
        <p:nvSpPr>
          <p:cNvPr id="192516" name="Rectangle 4"/>
          <p:cNvSpPr>
            <a:spLocks noChangeArrowheads="1"/>
          </p:cNvSpPr>
          <p:nvPr/>
        </p:nvSpPr>
        <p:spPr bwMode="auto">
          <a:xfrm>
            <a:off x="1588" y="2797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92517" name="Picture 6" descr="enantiomers of limone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181600"/>
            <a:ext cx="417195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76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5"/>
          <p:cNvSpPr>
            <a:spLocks noGrp="1" noChangeArrowheads="1"/>
          </p:cNvSpPr>
          <p:nvPr>
            <p:ph type="title"/>
          </p:nvPr>
        </p:nvSpPr>
        <p:spPr>
          <a:xfrm>
            <a:off x="-612576" y="404664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Louis Pasteur 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GB" altLang="en-US" sz="2400" smtClean="0"/>
              <a:t>Separating enatiomers (racemic mixtures) if very difficult.</a:t>
            </a:r>
          </a:p>
          <a:p>
            <a:pPr eaLnBrk="1" hangingPunct="1"/>
            <a:endParaRPr lang="en-GB" altLang="en-US" sz="2400" smtClean="0"/>
          </a:p>
          <a:p>
            <a:pPr eaLnBrk="1" hangingPunct="1"/>
            <a:r>
              <a:rPr lang="en-GB" altLang="en-US" sz="2400" smtClean="0"/>
              <a:t>He separated the two enantiomers using tweezer and went on to show that one enantiomer could be converted to another</a:t>
            </a:r>
            <a:r>
              <a:rPr lang="en-GB" altLang="en-US" sz="2800" smtClean="0"/>
              <a:t>.</a:t>
            </a:r>
          </a:p>
        </p:txBody>
      </p:sp>
      <p:graphicFrame>
        <p:nvGraphicFramePr>
          <p:cNvPr id="193540" name="Object 2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859338" y="620713"/>
          <a:ext cx="3168650" cy="238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Bitmap Image" r:id="rId4" imgW="1542857" imgH="1162212" progId="Paint.Picture">
                  <p:embed/>
                </p:oleObj>
              </mc:Choice>
              <mc:Fallback>
                <p:oleObj name="Bitmap Image" r:id="rId4" imgW="1542857" imgH="116221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620713"/>
                        <a:ext cx="3168650" cy="2386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3541" name="Object 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787900" y="3429000"/>
          <a:ext cx="3097213" cy="288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Bitmap Image" r:id="rId6" imgW="2695951" imgH="2514286" progId="Paint.Picture">
                  <p:embed/>
                </p:oleObj>
              </mc:Choice>
              <mc:Fallback>
                <p:oleObj name="Bitmap Image" r:id="rId6" imgW="2695951" imgH="25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429000"/>
                        <a:ext cx="3097213" cy="288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716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96" y="853822"/>
            <a:ext cx="31623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64704"/>
            <a:ext cx="3439972" cy="466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577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62" y="1042987"/>
            <a:ext cx="774382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711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Polarimeter.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 polarimeter is used to allow light of only a single plane to pass through.</a:t>
            </a:r>
          </a:p>
          <a:p>
            <a:pPr eaLnBrk="1" hangingPunct="1">
              <a:buFont typeface="Wingdings" pitchFamily="2" charset="2"/>
              <a:buNone/>
            </a:pPr>
            <a:endParaRPr lang="en-GB" altLang="en-US" smtClean="0"/>
          </a:p>
          <a:p>
            <a:pPr eaLnBrk="1" hangingPunct="1"/>
            <a:r>
              <a:rPr lang="en-GB" altLang="en-US" smtClean="0"/>
              <a:t>Enantiomers have different effects on polarised light.</a:t>
            </a:r>
          </a:p>
        </p:txBody>
      </p:sp>
    </p:spTree>
    <p:extLst>
      <p:ext uri="{BB962C8B-B14F-4D97-AF65-F5344CB8AC3E}">
        <p14:creationId xmlns:p14="http://schemas.microsoft.com/office/powerpoint/2010/main" val="3106379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Polorimeter</a:t>
            </a:r>
          </a:p>
        </p:txBody>
      </p:sp>
      <p:pic>
        <p:nvPicPr>
          <p:cNvPr id="195587" name="Picture 5" descr="polarimetry%20setup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773238"/>
            <a:ext cx="7883525" cy="2640012"/>
          </a:xfrm>
          <a:noFill/>
        </p:spPr>
      </p:pic>
      <p:sp>
        <p:nvSpPr>
          <p:cNvPr id="195588" name="Rectangle 8"/>
          <p:cNvSpPr>
            <a:spLocks noChangeArrowheads="1"/>
          </p:cNvSpPr>
          <p:nvPr/>
        </p:nvSpPr>
        <p:spPr bwMode="auto">
          <a:xfrm>
            <a:off x="755650" y="4724400"/>
            <a:ext cx="7747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itchFamily="18" charset="0"/>
              </a:rPr>
              <a:t>If the substance is optical inactive, the plane of the polarized light will not change in orientation and the observer will read an angle of [</a:t>
            </a:r>
            <a:r>
              <a:rPr lang="el-GR" altLang="en-US" sz="200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en-US" sz="2000">
                <a:latin typeface="Times New Roman" pitchFamily="18" charset="0"/>
              </a:rPr>
              <a:t>]= 0</a:t>
            </a:r>
            <a:r>
              <a:rPr lang="en-US" altLang="en-US" sz="2000" baseline="30000">
                <a:latin typeface="Times New Roman" pitchFamily="18" charset="0"/>
              </a:rPr>
              <a:t>o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84213" y="4221163"/>
            <a:ext cx="7848600" cy="215900"/>
          </a:xfrm>
          <a:prstGeom prst="rect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endParaRPr lang="en-GB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76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419475" y="2997200"/>
            <a:ext cx="3240088" cy="1295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endParaRPr lang="en-GB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9661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Polorimeter</a:t>
            </a:r>
          </a:p>
        </p:txBody>
      </p:sp>
      <p:sp>
        <p:nvSpPr>
          <p:cNvPr id="1966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81200"/>
            <a:ext cx="864235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n-US" sz="2400" smtClean="0"/>
              <a:t>Generally the following equation is used to calculate the specific optical rotation from experimental data:</a:t>
            </a:r>
            <a:br>
              <a:rPr lang="en-GB" altLang="en-US" sz="2400" smtClean="0"/>
            </a:br>
            <a:r>
              <a:rPr lang="en-GB" altLang="en-US" sz="2400" smtClean="0"/>
              <a:t/>
            </a:r>
            <a:br>
              <a:rPr lang="en-GB" altLang="en-US" sz="2400" smtClean="0"/>
            </a:br>
            <a:endParaRPr lang="en-GB" altLang="en-US" sz="2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en-US" sz="240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altLang="en-US" sz="2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altLang="en-US" sz="2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en-US" sz="2400" smtClean="0"/>
              <a:t/>
            </a:r>
            <a:br>
              <a:rPr lang="en-GB" altLang="en-US" sz="2400" smtClean="0"/>
            </a:br>
            <a:endParaRPr lang="en-GB" altLang="en-US" sz="240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2400" smtClean="0">
                <a:latin typeface="Arial" charset="0"/>
              </a:rPr>
              <a:t>α</a:t>
            </a:r>
            <a:r>
              <a:rPr lang="en-GB" altLang="en-US" sz="2400" smtClean="0"/>
              <a:t> = observed optical rotation</a:t>
            </a:r>
            <a:br>
              <a:rPr lang="en-GB" altLang="en-US" sz="2400" smtClean="0"/>
            </a:br>
            <a:r>
              <a:rPr lang="en-GB" altLang="en-US" sz="2400" smtClean="0"/>
              <a:t>c = the concentration of the solution in grams per milliliter</a:t>
            </a:r>
            <a:br>
              <a:rPr lang="en-GB" altLang="en-US" sz="2400" smtClean="0"/>
            </a:br>
            <a:r>
              <a:rPr lang="en-GB" altLang="en-US" sz="2400" smtClean="0"/>
              <a:t>l = the length of the tube in decimeters (1 dm=10 cm)</a:t>
            </a:r>
          </a:p>
        </p:txBody>
      </p:sp>
      <p:graphicFrame>
        <p:nvGraphicFramePr>
          <p:cNvPr id="196613" name="Object 3"/>
          <p:cNvGraphicFramePr>
            <a:graphicFrameLocks noChangeAspect="1"/>
          </p:cNvGraphicFramePr>
          <p:nvPr/>
        </p:nvGraphicFramePr>
        <p:xfrm>
          <a:off x="3419475" y="2997200"/>
          <a:ext cx="321627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4" imgW="1117115" imgH="393529" progId="Equation.3">
                  <p:embed/>
                </p:oleObj>
              </mc:Choice>
              <mc:Fallback>
                <p:oleObj name="Equation" r:id="rId4" imgW="111711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2997200"/>
                        <a:ext cx="321627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268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X-ray Crystallography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cs typeface="Arial" charset="0"/>
              </a:rPr>
              <a:t>By using X-rays, which are diffracted by atoms in much the same way as light is by a diffraction grating, a pattern of diffracted spots is obtained when radiation passes through a crystal of material. </a:t>
            </a:r>
          </a:p>
          <a:p>
            <a:pPr eaLnBrk="1" hangingPunct="1"/>
            <a:endParaRPr lang="en-GB" altLang="en-US" smtClean="0"/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0" y="2190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69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X-ray Crystallography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It is the electrons in the atoms/ions of the crystal that cause the X-rays to scatter.</a:t>
            </a:r>
          </a:p>
          <a:p>
            <a:pPr eaLnBrk="1" hangingPunct="1"/>
            <a:r>
              <a:rPr lang="en-GB" altLang="en-US" smtClean="0"/>
              <a:t>The intensities of the spot correspond to the electron densities.</a:t>
            </a:r>
          </a:p>
        </p:txBody>
      </p:sp>
      <p:pic>
        <p:nvPicPr>
          <p:cNvPr id="198660" name="Picture 4" descr="X-ray pa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1000"/>
            <a:ext cx="2640013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330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Electron Density Maps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4495800" cy="4114800"/>
          </a:xfrm>
        </p:spPr>
        <p:txBody>
          <a:bodyPr/>
          <a:lstStyle/>
          <a:p>
            <a:pPr eaLnBrk="1" hangingPunct="1"/>
            <a:r>
              <a:rPr lang="en-GB" altLang="en-US" smtClean="0"/>
              <a:t>This is the electron density map for urea (CO(NH</a:t>
            </a:r>
            <a:r>
              <a:rPr lang="en-GB" altLang="en-US" baseline="-25000" smtClean="0"/>
              <a:t>2</a:t>
            </a:r>
            <a:r>
              <a:rPr lang="en-GB" altLang="en-US" smtClean="0"/>
              <a:t>)</a:t>
            </a:r>
            <a:r>
              <a:rPr lang="en-GB" altLang="en-US" baseline="-25000" smtClean="0"/>
              <a:t>2</a:t>
            </a:r>
            <a:r>
              <a:rPr lang="en-GB" altLang="en-US" smtClean="0"/>
              <a:t>).</a:t>
            </a:r>
          </a:p>
          <a:p>
            <a:pPr eaLnBrk="1" hangingPunct="1"/>
            <a:r>
              <a:rPr lang="en-GB" altLang="en-US" smtClean="0"/>
              <a:t>Hydrogen atoms are difficult to detect as they only have one electron.</a:t>
            </a:r>
          </a:p>
        </p:txBody>
      </p:sp>
      <p:pic>
        <p:nvPicPr>
          <p:cNvPr id="199684" name="Picture 5" descr="Electron den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14600"/>
            <a:ext cx="3429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610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721</Words>
  <Application>Microsoft Office PowerPoint</Application>
  <PresentationFormat>On-screen Show (4:3)</PresentationFormat>
  <Paragraphs>97</Paragraphs>
  <Slides>27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Bitmap Image</vt:lpstr>
      <vt:lpstr>Equation</vt:lpstr>
      <vt:lpstr>Stereochemistry</vt:lpstr>
      <vt:lpstr>You should now be able to state that:  </vt:lpstr>
      <vt:lpstr>Structural Isomers</vt:lpstr>
      <vt:lpstr>Geometric Isomerism</vt:lpstr>
      <vt:lpstr>Cis- and Trans - Isomers</vt:lpstr>
      <vt:lpstr>Geometric Isomerism</vt:lpstr>
      <vt:lpstr>Cis- and Trans - Isomers</vt:lpstr>
      <vt:lpstr>Cis- and Trans - Isomers</vt:lpstr>
      <vt:lpstr>PowerPoint Presentation</vt:lpstr>
      <vt:lpstr>PowerPoint Presentation</vt:lpstr>
      <vt:lpstr>PowerPoint Presentation</vt:lpstr>
      <vt:lpstr>Stereoisomerism </vt:lpstr>
      <vt:lpstr>Optical Isomerism</vt:lpstr>
      <vt:lpstr>Optical Isomerism</vt:lpstr>
      <vt:lpstr>Carbon and Symmetry</vt:lpstr>
      <vt:lpstr>Carbon and Symmetry</vt:lpstr>
      <vt:lpstr>Amino Acids</vt:lpstr>
      <vt:lpstr>Enantiomers </vt:lpstr>
      <vt:lpstr>Louis Pasteur </vt:lpstr>
      <vt:lpstr>PowerPoint Presentation</vt:lpstr>
      <vt:lpstr>PowerPoint Presentation</vt:lpstr>
      <vt:lpstr>Polarimeter.</vt:lpstr>
      <vt:lpstr>Polorimeter</vt:lpstr>
      <vt:lpstr>Polorimeter</vt:lpstr>
      <vt:lpstr>X-ray Crystallography</vt:lpstr>
      <vt:lpstr>X-ray Crystallography</vt:lpstr>
      <vt:lpstr>Electron Density Maps</vt:lpstr>
    </vt:vector>
  </TitlesOfParts>
  <Company>The Moray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TMC</dc:creator>
  <cp:lastModifiedBy>TMC</cp:lastModifiedBy>
  <cp:revision>4</cp:revision>
  <cp:lastPrinted>2015-10-29T10:45:33Z</cp:lastPrinted>
  <dcterms:created xsi:type="dcterms:W3CDTF">2015-10-29T09:58:20Z</dcterms:created>
  <dcterms:modified xsi:type="dcterms:W3CDTF">2015-10-29T14:04:28Z</dcterms:modified>
</cp:coreProperties>
</file>